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42" r:id="rId42"/>
    <p:sldId id="344" r:id="rId43"/>
    <p:sldId id="354" r:id="rId44"/>
    <p:sldId id="355" r:id="rId45"/>
    <p:sldId id="347" r:id="rId46"/>
    <p:sldId id="356" r:id="rId47"/>
    <p:sldId id="348" r:id="rId48"/>
    <p:sldId id="349" r:id="rId49"/>
    <p:sldId id="350" r:id="rId50"/>
    <p:sldId id="351" r:id="rId51"/>
    <p:sldId id="352" r:id="rId52"/>
    <p:sldId id="316" r:id="rId53"/>
    <p:sldId id="362" r:id="rId54"/>
    <p:sldId id="363" r:id="rId55"/>
    <p:sldId id="357" r:id="rId56"/>
    <p:sldId id="358" r:id="rId57"/>
    <p:sldId id="359" r:id="rId58"/>
    <p:sldId id="360" r:id="rId59"/>
    <p:sldId id="361" r:id="rId60"/>
    <p:sldId id="332" r:id="rId61"/>
    <p:sldId id="337" r:id="rId62"/>
    <p:sldId id="339" r:id="rId63"/>
    <p:sldId id="341" r:id="rId64"/>
    <p:sldId id="303" r:id="rId65"/>
    <p:sldId id="304" r:id="rId66"/>
    <p:sldId id="306" r:id="rId67"/>
    <p:sldId id="307" r:id="rId68"/>
    <p:sldId id="308" r:id="rId69"/>
    <p:sldId id="310" r:id="rId70"/>
    <p:sldId id="302" r:id="rId71"/>
    <p:sldId id="317" r:id="rId72"/>
    <p:sldId id="318" r:id="rId73"/>
    <p:sldId id="319" r:id="rId74"/>
    <p:sldId id="320" r:id="rId75"/>
    <p:sldId id="321" r:id="rId76"/>
    <p:sldId id="322" r:id="rId77"/>
    <p:sldId id="323" r:id="rId7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  <p:cmAuthor id="2" name="정 혜수" initials="정혜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21" autoAdjust="0"/>
    <p:restoredTop sz="86408" autoAdjust="0"/>
  </p:normalViewPr>
  <p:slideViewPr>
    <p:cSldViewPr snapToGrid="0">
      <p:cViewPr varScale="1">
        <p:scale>
          <a:sx n="82" d="100"/>
          <a:sy n="82" d="100"/>
        </p:scale>
        <p:origin x="317" y="67"/>
      </p:cViewPr>
      <p:guideLst>
        <p:guide orient="horz" pos="2155"/>
        <p:guide pos="3816"/>
      </p:guideLst>
    </p:cSldViewPr>
  </p:slideViewPr>
  <p:outlineViewPr>
    <p:cViewPr>
      <p:scale>
        <a:sx n="33" d="100"/>
        <a:sy n="33" d="100"/>
      </p:scale>
      <p:origin x="0" y="-821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9" d="100"/>
        <a:sy n="79" d="100"/>
      </p:scale>
      <p:origin x="0" y="-78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DBFF32E-A26D-429E-B1A2-9D0633C064F1}" type="datetime1">
              <a:rPr lang="ko-KR" altLang="en-US"/>
              <a:pPr lvl="0">
                <a:defRPr/>
              </a:pPr>
              <a:t>2019-05-22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53A4C6C-3E16-4492-B7B2-8D46C6F4A94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8282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5904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8526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5645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7204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추천이유</a:t>
            </a:r>
          </a:p>
          <a:p>
            <a:pPr lvl="0">
              <a:defRPr/>
            </a:pPr>
            <a:r>
              <a:rPr lang="ko-KR" altLang="en-US"/>
              <a:t>저자가 엔시소프트에서 근무 경험을 바탕으로 적어 하둡을 사용하는데 있어 핵심정리를 잘하였다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다양한 샘플 코드와 실행 결과를 넣어 다른 </a:t>
            </a:r>
            <a:r>
              <a:rPr lang="en-US" altLang="ko-KR"/>
              <a:t>Sql</a:t>
            </a:r>
            <a:r>
              <a:rPr lang="ko-KR" altLang="en-US"/>
              <a:t>과 달리 글을 많이 줄이고 실습을 강조하여 지필을 하였다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초보자 다음단계 중급자 단계가 배우는 단계로 </a:t>
            </a:r>
            <a:r>
              <a:rPr lang="en-US" altLang="ko-KR"/>
              <a:t>MySQL </a:t>
            </a:r>
            <a:r>
              <a:rPr lang="ko-KR" altLang="en-US"/>
              <a:t>연결도 가능하다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3469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5627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980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ko-KR" altLang="en-US" smtClean="0"/>
              <a:pPr lvl="0">
                <a:defRPr/>
              </a:pPr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068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58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458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16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061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8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44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802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32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774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04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89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3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aconda.com/download/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www.python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kamikoon.tistory.com/156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hyperlink" Target="https://data.kma.go.kr/cmmn/main.d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irkorea.or.kr/web/sidoCompareAir?itemCode=10003&amp;pMENU_NO=103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www.data.go.kr/dataset/15028050/fileData.do" TargetMode="External"/><Relationship Id="rId10" Type="http://schemas.openxmlformats.org/officeDocument/2006/relationships/image" Target="../media/image15.jpeg"/><Relationship Id="rId4" Type="http://schemas.openxmlformats.org/officeDocument/2006/relationships/image" Target="../media/image23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ather.go.kr/weather/lifenindustry/li_asset/HELP/basic/help_02_01.jsp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yna.co.kr/view/AKR2018060115520001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://weather.naver.com/" TargetMode="External"/><Relationship Id="rId4" Type="http://schemas.openxmlformats.org/officeDocument/2006/relationships/hyperlink" Target="https://news.naver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kma.go.kr/data/grnd/selectAsosRltmList.do?pgmNo=36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www.airkorea.or.kr/index" TargetMode="External"/><Relationship Id="rId12" Type="http://schemas.openxmlformats.org/officeDocument/2006/relationships/hyperlink" Target="https://www.yna.co.kr/view/AKR20180601155200017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j6DI3PvAr0//" TargetMode="External"/><Relationship Id="rId11" Type="http://schemas.openxmlformats.org/officeDocument/2006/relationships/hyperlink" Target="http://forecast.nhis.or.kr/menu.do" TargetMode="External"/><Relationship Id="rId5" Type="http://schemas.openxmlformats.org/officeDocument/2006/relationships/hyperlink" Target="https://developer.android.com/studio/?hl=ko" TargetMode="External"/><Relationship Id="rId10" Type="http://schemas.openxmlformats.org/officeDocument/2006/relationships/hyperlink" Target="https://terms.naver.com/entry.nhn?docId=3389438&amp;cid=47340&amp;categoryId=47340" TargetMode="External"/><Relationship Id="rId4" Type="http://schemas.openxmlformats.org/officeDocument/2006/relationships/hyperlink" Target="http://www.mohw.go.kr/react/index.jsp%20/" TargetMode="External"/><Relationship Id="rId9" Type="http://schemas.openxmlformats.org/officeDocument/2006/relationships/hyperlink" Target="https://www.sedaily.com/NewsView/1OIBYC9Z3R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llnight5/D.Pteam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medipana.com/news/news_viewer.asp?NewsNum=238913&amp;MainKind=A&amp;NewsKind=5&amp;vCount=12&amp;vKind=1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boooks.tistory.com/81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3100122" y="0"/>
            <a:ext cx="5916682" cy="3551002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3154751" y="4050517"/>
            <a:ext cx="6022337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전국 시도별 천식 위험지수 </a:t>
            </a:r>
            <a:endParaRPr lang="en-US" altLang="ko-KR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알림 서비스</a:t>
            </a:r>
            <a:r>
              <a:rPr lang="ko-KR" altLang="en-US" sz="25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  </a:t>
            </a:r>
            <a:endParaRPr lang="en-US" altLang="ko-KR" sz="25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082338" y="6083078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안효근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131969" y="6083078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김연수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5181600" y="6083078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임정준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76" name="모서리가 둥근 직사각형 65"/>
          <p:cNvSpPr/>
          <p:nvPr/>
        </p:nvSpPr>
        <p:spPr>
          <a:xfrm>
            <a:off x="7294077" y="6083078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정혜수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77" name="모서리가 둥근 직사각형 65"/>
          <p:cNvSpPr/>
          <p:nvPr/>
        </p:nvSpPr>
        <p:spPr>
          <a:xfrm>
            <a:off x="9378261" y="6083078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김현구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52922" y="3625155"/>
            <a:ext cx="1686155" cy="65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5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D.P </a:t>
            </a:r>
            <a:r>
              <a:rPr lang="ko-KR" altLang="en-US" sz="25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조</a:t>
            </a:r>
            <a:endParaRPr lang="ko-KR" altLang="en-US" sz="2500" b="1" dirty="0">
              <a:solidFill>
                <a:srgbClr val="00B05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008402" y="4296336"/>
            <a:ext cx="3111880" cy="2146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과 목 명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: </a:t>
            </a:r>
            <a:r>
              <a:rPr lang="ko-KR" altLang="en-US" sz="16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산학캡스톤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디자인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1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담당 교수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: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정 현 숙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발표자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: 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발표일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: 2019 05 23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sz="25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622" y="6443078"/>
            <a:ext cx="1766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2019/05/16</a:t>
            </a:r>
            <a:endParaRPr lang="ko-KR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4166" y="368407"/>
            <a:ext cx="6123667" cy="695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5-1) </a:t>
            </a:r>
            <a:r>
              <a:rPr lang="ko-KR" altLang="en-US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개발 프로그램 설치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118" y="169623"/>
            <a:ext cx="357189" cy="35718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557264A-0335-47C7-B3B1-257AB947BDCB}"/>
              </a:ext>
            </a:extLst>
          </p:cNvPr>
          <p:cNvGrpSpPr/>
          <p:nvPr/>
        </p:nvGrpSpPr>
        <p:grpSpPr>
          <a:xfrm>
            <a:off x="933306" y="1642773"/>
            <a:ext cx="1676636" cy="1676636"/>
            <a:chOff x="-4478535" y="1612260"/>
            <a:chExt cx="2340000" cy="234000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13744C9-B884-4647-A1A3-EEE6C1A82205}"/>
                </a:ext>
              </a:extLst>
            </p:cNvPr>
            <p:cNvSpPr/>
            <p:nvPr/>
          </p:nvSpPr>
          <p:spPr>
            <a:xfrm>
              <a:off x="-4478535" y="1612260"/>
              <a:ext cx="2340000" cy="2340000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A366E00-A1D0-4DCB-B108-C027F6120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163683" y="2223197"/>
              <a:ext cx="1761763" cy="7061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F32841-364E-4ECA-A7BB-D79D660BADE1}"/>
                </a:ext>
              </a:extLst>
            </p:cNvPr>
            <p:cNvSpPr txBox="1"/>
            <p:nvPr/>
          </p:nvSpPr>
          <p:spPr>
            <a:xfrm>
              <a:off x="-4057873" y="2907471"/>
              <a:ext cx="1631578" cy="902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파이썬 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3.7.3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A0F84B-FE97-49D5-82AE-500DC33B7BBF}"/>
              </a:ext>
            </a:extLst>
          </p:cNvPr>
          <p:cNvSpPr txBox="1"/>
          <p:nvPr/>
        </p:nvSpPr>
        <p:spPr>
          <a:xfrm>
            <a:off x="3181536" y="2017675"/>
            <a:ext cx="597629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/>
              <a:t>1. </a:t>
            </a:r>
            <a:r>
              <a:rPr lang="ko-KR" altLang="en-US" sz="1900" dirty="0"/>
              <a:t>홈페이지</a:t>
            </a:r>
            <a:r>
              <a:rPr lang="en-US" altLang="ko-KR" sz="1900" dirty="0"/>
              <a:t>(</a:t>
            </a:r>
            <a:r>
              <a:rPr lang="en-US" altLang="ko-KR" sz="1900" dirty="0">
                <a:hlinkClick r:id="rId4"/>
              </a:rPr>
              <a:t>https://www.python.org/</a:t>
            </a:r>
            <a:r>
              <a:rPr lang="en-US" altLang="ko-KR" sz="1900" dirty="0"/>
              <a:t> )</a:t>
            </a:r>
            <a:r>
              <a:rPr lang="ko-KR" altLang="en-US" sz="1900" dirty="0"/>
              <a:t>에 들어간다</a:t>
            </a:r>
            <a:r>
              <a:rPr lang="en-US" altLang="ko-KR" sz="1900" dirty="0"/>
              <a:t>..</a:t>
            </a:r>
          </a:p>
          <a:p>
            <a:r>
              <a:rPr lang="en-US" altLang="ko-KR" sz="1900" dirty="0"/>
              <a:t>2. </a:t>
            </a:r>
            <a:r>
              <a:rPr lang="ko-KR" altLang="en-US" sz="1900" dirty="0"/>
              <a:t>홈페이지에서  </a:t>
            </a:r>
            <a:r>
              <a:rPr lang="en-US" altLang="ko-KR" sz="1900" dirty="0"/>
              <a:t>Download</a:t>
            </a:r>
            <a:r>
              <a:rPr lang="ko-KR" altLang="en-US" sz="1900" dirty="0"/>
              <a:t>를 클릭한다</a:t>
            </a:r>
            <a:r>
              <a:rPr lang="en-US" altLang="ko-KR" sz="1900" dirty="0"/>
              <a:t>.</a:t>
            </a:r>
          </a:p>
          <a:p>
            <a:r>
              <a:rPr lang="en-US" altLang="ko-KR" sz="1900" dirty="0"/>
              <a:t>3. </a:t>
            </a:r>
            <a:r>
              <a:rPr lang="ko-KR" altLang="en-US" sz="1900" dirty="0"/>
              <a:t>실행하여 프로그램을 풀어준다</a:t>
            </a:r>
            <a:r>
              <a:rPr lang="en-US" altLang="ko-KR" sz="1900" dirty="0"/>
              <a:t>.</a:t>
            </a:r>
            <a:endParaRPr lang="ko-KR" altLang="en-US" sz="19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54A59B5-DC78-418C-AE3E-3D995922E25E}"/>
              </a:ext>
            </a:extLst>
          </p:cNvPr>
          <p:cNvGrpSpPr/>
          <p:nvPr/>
        </p:nvGrpSpPr>
        <p:grpSpPr>
          <a:xfrm>
            <a:off x="954900" y="3706632"/>
            <a:ext cx="1676636" cy="1676636"/>
            <a:chOff x="8653448" y="1484051"/>
            <a:chExt cx="2185021" cy="218502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D98EF5D-6185-4B6F-90C9-F2B25533F5FD}"/>
                </a:ext>
              </a:extLst>
            </p:cNvPr>
            <p:cNvSpPr/>
            <p:nvPr/>
          </p:nvSpPr>
          <p:spPr>
            <a:xfrm>
              <a:off x="8653448" y="1484051"/>
              <a:ext cx="2185021" cy="2185021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55E0F8-AE46-40D4-A1D7-58FBD7D1C0F9}"/>
                </a:ext>
              </a:extLst>
            </p:cNvPr>
            <p:cNvSpPr txBox="1"/>
            <p:nvPr/>
          </p:nvSpPr>
          <p:spPr>
            <a:xfrm>
              <a:off x="9008228" y="2807860"/>
              <a:ext cx="1523518" cy="8423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아나콘다 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3.6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0" name="Picture 2" descr="C:\Users\Administrator\Desktop\R1280x0.png">
              <a:extLst>
                <a:ext uri="{FF2B5EF4-FFF2-40B4-BE49-F238E27FC236}">
                  <a16:creationId xmlns:a16="http://schemas.microsoft.com/office/drawing/2014/main" id="{737DEF06-9B37-4E8D-ADAD-AF42AFD33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8906" y="1878572"/>
              <a:ext cx="1556724" cy="906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C51A673-CF97-482C-B112-B82A8E06E2A1}"/>
              </a:ext>
            </a:extLst>
          </p:cNvPr>
          <p:cNvSpPr txBox="1"/>
          <p:nvPr/>
        </p:nvSpPr>
        <p:spPr>
          <a:xfrm>
            <a:off x="3181536" y="3757152"/>
            <a:ext cx="7826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홈페이지</a:t>
            </a:r>
            <a:r>
              <a:rPr lang="en-US" altLang="ko-KR" dirty="0"/>
              <a:t>(</a:t>
            </a:r>
            <a:r>
              <a:rPr lang="en-US" altLang="ko-KR" b="1" dirty="0">
                <a:hlinkClick r:id="rId6"/>
              </a:rPr>
              <a:t>https://www.anaconda.com/download/</a:t>
            </a:r>
            <a:r>
              <a:rPr lang="en-US" altLang="ko-KR" dirty="0"/>
              <a:t>)</a:t>
            </a:r>
            <a:r>
              <a:rPr lang="ko-KR" altLang="en-US" dirty="0"/>
              <a:t>에 접속하여 </a:t>
            </a:r>
            <a:endParaRPr lang="en-US" altLang="ko-KR" dirty="0"/>
          </a:p>
          <a:p>
            <a:r>
              <a:rPr lang="en-US" altLang="ko-KR" dirty="0"/>
              <a:t>     3.6ver</a:t>
            </a:r>
            <a:r>
              <a:rPr lang="ko-KR" altLang="en-US" dirty="0"/>
              <a:t>을 다운로드를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 startAt="2"/>
            </a:pPr>
            <a:r>
              <a:rPr lang="ko-KR" altLang="en-US" dirty="0"/>
              <a:t>실행하게 되면 </a:t>
            </a:r>
            <a:r>
              <a:rPr lang="en-US" altLang="ko-KR" dirty="0"/>
              <a:t>Advanced Options</a:t>
            </a:r>
            <a:r>
              <a:rPr lang="ko-KR" altLang="en-US" dirty="0"/>
              <a:t>에서 환경변수까지 등록해준다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(2</a:t>
            </a:r>
            <a:r>
              <a:rPr lang="ko-KR" altLang="en-US" dirty="0"/>
              <a:t>가지 체크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E9647D-1A43-4074-BF04-0017DABAE81D}"/>
              </a:ext>
            </a:extLst>
          </p:cNvPr>
          <p:cNvSpPr/>
          <p:nvPr/>
        </p:nvSpPr>
        <p:spPr>
          <a:xfrm>
            <a:off x="3375542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36487807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2" y="672052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942530" y="322052"/>
            <a:ext cx="6123667" cy="695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5-1) </a:t>
            </a:r>
            <a:r>
              <a:rPr lang="ko-KR" altLang="en-US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개발 프로그램 설치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613471" y="487364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847484" y="492574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118" y="169623"/>
            <a:ext cx="357189" cy="35718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557264A-0335-47C7-B3B1-257AB947BDCB}"/>
              </a:ext>
            </a:extLst>
          </p:cNvPr>
          <p:cNvGrpSpPr/>
          <p:nvPr/>
        </p:nvGrpSpPr>
        <p:grpSpPr>
          <a:xfrm>
            <a:off x="933306" y="1609228"/>
            <a:ext cx="1676636" cy="1676636"/>
            <a:chOff x="-4478535" y="1612260"/>
            <a:chExt cx="2340000" cy="234000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13744C9-B884-4647-A1A3-EEE6C1A82205}"/>
                </a:ext>
              </a:extLst>
            </p:cNvPr>
            <p:cNvSpPr/>
            <p:nvPr/>
          </p:nvSpPr>
          <p:spPr>
            <a:xfrm>
              <a:off x="-4478535" y="1612260"/>
              <a:ext cx="2340000" cy="2340000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F32841-364E-4ECA-A7BB-D79D660BADE1}"/>
                </a:ext>
              </a:extLst>
            </p:cNvPr>
            <p:cNvSpPr txBox="1"/>
            <p:nvPr/>
          </p:nvSpPr>
          <p:spPr>
            <a:xfrm>
              <a:off x="-4334656" y="3097058"/>
              <a:ext cx="2052240" cy="7731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파이참</a:t>
              </a:r>
              <a:endPara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ctr">
                <a:defRPr/>
              </a:pP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64bit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A0F84B-FE97-49D5-82AE-500DC33B7BBF}"/>
              </a:ext>
            </a:extLst>
          </p:cNvPr>
          <p:cNvSpPr txBox="1"/>
          <p:nvPr/>
        </p:nvSpPr>
        <p:spPr>
          <a:xfrm>
            <a:off x="3181536" y="1796173"/>
            <a:ext cx="797087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/>
              <a:t>1.. </a:t>
            </a:r>
            <a:r>
              <a:rPr lang="ko-KR" altLang="en-US" sz="1900" dirty="0"/>
              <a:t>홈페이지</a:t>
            </a:r>
            <a:r>
              <a:rPr lang="en-US" altLang="ko-KR" sz="1900" dirty="0"/>
              <a:t>(https://www.jetbrains.com/pycharm/download/#section=windows)</a:t>
            </a:r>
            <a:r>
              <a:rPr lang="ko-KR" altLang="en-US" sz="1900" dirty="0"/>
              <a:t>에 들어간다</a:t>
            </a:r>
            <a:r>
              <a:rPr lang="en-US" altLang="ko-KR" sz="1900" dirty="0"/>
              <a:t>.</a:t>
            </a:r>
          </a:p>
          <a:p>
            <a:r>
              <a:rPr lang="en-US" altLang="ko-KR" sz="1900" dirty="0"/>
              <a:t>2. Community </a:t>
            </a:r>
            <a:r>
              <a:rPr lang="ko-KR" altLang="en-US" sz="1900" dirty="0"/>
              <a:t>로 깔아준다</a:t>
            </a:r>
            <a:r>
              <a:rPr lang="en-US" altLang="ko-KR" sz="1900" dirty="0"/>
              <a:t>. (</a:t>
            </a:r>
            <a:r>
              <a:rPr lang="ko-KR" altLang="en-US" sz="1900" dirty="0" err="1"/>
              <a:t>무료버전</a:t>
            </a:r>
            <a:r>
              <a:rPr lang="ko-KR" altLang="en-US" sz="1900" dirty="0"/>
              <a:t> 사용을 위해</a:t>
            </a:r>
            <a:r>
              <a:rPr lang="en-US" altLang="ko-KR" sz="1900" dirty="0"/>
              <a:t>)</a:t>
            </a:r>
          </a:p>
          <a:p>
            <a:r>
              <a:rPr lang="en-US" altLang="ko-KR" sz="1900" dirty="0"/>
              <a:t>3. </a:t>
            </a:r>
            <a:r>
              <a:rPr lang="ko-KR" altLang="en-US" sz="1900" dirty="0"/>
              <a:t>실행하여 프로그램을 풀어준다</a:t>
            </a:r>
            <a:r>
              <a:rPr lang="en-US" altLang="ko-KR" sz="1900" dirty="0"/>
              <a:t>.</a:t>
            </a:r>
            <a:endParaRPr lang="ko-KR" altLang="en-US" sz="19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54A59B5-DC78-418C-AE3E-3D995922E25E}"/>
              </a:ext>
            </a:extLst>
          </p:cNvPr>
          <p:cNvGrpSpPr/>
          <p:nvPr/>
        </p:nvGrpSpPr>
        <p:grpSpPr>
          <a:xfrm>
            <a:off x="933306" y="4081021"/>
            <a:ext cx="1676636" cy="1676636"/>
            <a:chOff x="8653448" y="1484051"/>
            <a:chExt cx="2185021" cy="218502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D98EF5D-6185-4B6F-90C9-F2B25533F5FD}"/>
                </a:ext>
              </a:extLst>
            </p:cNvPr>
            <p:cNvSpPr/>
            <p:nvPr/>
          </p:nvSpPr>
          <p:spPr>
            <a:xfrm>
              <a:off x="8653448" y="1484051"/>
              <a:ext cx="2185021" cy="2185021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55E0F8-AE46-40D4-A1D7-58FBD7D1C0F9}"/>
                </a:ext>
              </a:extLst>
            </p:cNvPr>
            <p:cNvSpPr txBox="1"/>
            <p:nvPr/>
          </p:nvSpPr>
          <p:spPr>
            <a:xfrm>
              <a:off x="8984198" y="2860724"/>
              <a:ext cx="1523518" cy="721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Mysql</a:t>
              </a:r>
              <a:endPara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ctr">
                <a:defRPr/>
              </a:pPr>
              <a:r>
                <a:rPr lang="en-US" altLang="ko-KR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8.0.10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C51A673-CF97-482C-B112-B82A8E06E2A1}"/>
              </a:ext>
            </a:extLst>
          </p:cNvPr>
          <p:cNvSpPr txBox="1"/>
          <p:nvPr/>
        </p:nvSpPr>
        <p:spPr>
          <a:xfrm>
            <a:off x="3159942" y="4131541"/>
            <a:ext cx="782651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홈페이지</a:t>
            </a:r>
            <a:r>
              <a:rPr lang="en-US" altLang="ko-KR" dirty="0"/>
              <a:t>(</a:t>
            </a:r>
            <a:r>
              <a:rPr lang="en-US" altLang="ko-KR" b="1" dirty="0"/>
              <a:t>https://dev.mysql.com/downloads/</a:t>
            </a:r>
            <a:r>
              <a:rPr lang="en-US" altLang="ko-KR" dirty="0"/>
              <a:t>)</a:t>
            </a:r>
            <a:r>
              <a:rPr lang="ko-KR" altLang="en-US" dirty="0"/>
              <a:t>에 접속하여 </a:t>
            </a:r>
            <a:endParaRPr lang="en-US" altLang="ko-KR" dirty="0"/>
          </a:p>
          <a:p>
            <a:r>
              <a:rPr lang="en-US" altLang="ko-KR" dirty="0"/>
              <a:t>      Window </a:t>
            </a:r>
            <a:r>
              <a:rPr lang="ko-KR" altLang="en-US" dirty="0"/>
              <a:t>버전 </a:t>
            </a:r>
            <a:r>
              <a:rPr lang="en-US" altLang="ko-KR" dirty="0"/>
              <a:t>8.0.10</a:t>
            </a:r>
            <a:r>
              <a:rPr lang="ko-KR" altLang="en-US" dirty="0"/>
              <a:t>을 다운로드를 클릭한다</a:t>
            </a:r>
            <a:r>
              <a:rPr lang="en-US" altLang="ko-KR" dirty="0"/>
              <a:t>.</a:t>
            </a:r>
          </a:p>
          <a:p>
            <a:r>
              <a:rPr lang="en-US" altLang="ko-KR" sz="1600" dirty="0"/>
              <a:t>     Web-community : </a:t>
            </a:r>
            <a:r>
              <a:rPr lang="ko-KR" altLang="en-US" sz="1600" dirty="0"/>
              <a:t>인터넷과 연결하여 필요한 파일을 계속 다운받으며 설치하는 </a:t>
            </a:r>
            <a:endParaRPr lang="en-US" altLang="ko-KR" sz="1600" dirty="0"/>
          </a:p>
          <a:p>
            <a:r>
              <a:rPr lang="ko-KR" altLang="en-US" sz="1600" dirty="0"/>
              <a:t>     형태 를 선택하여 설치한다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2. </a:t>
            </a:r>
            <a:r>
              <a:rPr lang="en-US" altLang="ko-KR" sz="1600" dirty="0">
                <a:hlinkClick r:id="rId3"/>
              </a:rPr>
              <a:t>https://kkamikoon.tistory.com/156</a:t>
            </a:r>
            <a:r>
              <a:rPr lang="en-US" altLang="ko-KR" sz="1600" dirty="0"/>
              <a:t> </a:t>
            </a:r>
            <a:r>
              <a:rPr lang="ko-KR" altLang="en-US" sz="1600" dirty="0"/>
              <a:t>다른 설치 프로그램보다 중간중간 내용이 </a:t>
            </a:r>
            <a:endParaRPr lang="en-US" altLang="ko-KR" sz="1600" dirty="0"/>
          </a:p>
          <a:p>
            <a:r>
              <a:rPr lang="en-US" altLang="ko-KR" sz="1600" dirty="0"/>
              <a:t>   </a:t>
            </a:r>
            <a:r>
              <a:rPr lang="ko-KR" altLang="en-US" sz="1600" dirty="0"/>
              <a:t>많기 때문에 설치 내용을 참조 할 수 있는 사이트를 기재 하였다</a:t>
            </a:r>
            <a:r>
              <a:rPr lang="en-US" altLang="ko-KR" sz="1600" dirty="0"/>
              <a:t>.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r>
              <a:rPr lang="ko-KR" altLang="en-US" sz="1600" dirty="0"/>
              <a:t/>
            </a:r>
            <a:br>
              <a:rPr lang="ko-KR" altLang="en-US" sz="1600" dirty="0"/>
            </a:br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45" y="1945817"/>
            <a:ext cx="972433" cy="647920"/>
          </a:xfrm>
          <a:prstGeom prst="rect">
            <a:avLst/>
          </a:prstGeom>
        </p:spPr>
      </p:pic>
      <p:pic>
        <p:nvPicPr>
          <p:cNvPr id="33" name="Picture 4" descr="C:\Users\Administrator\Desktop\지빠귀\이미지\개발환경 이미지\mysql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207063" y="4434499"/>
            <a:ext cx="1129120" cy="733722"/>
          </a:xfrm>
          <a:prstGeom prst="rect">
            <a:avLst/>
          </a:prstGeom>
          <a:noFill/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CB5D906-165B-4359-B6B6-A82BB70AFA38}"/>
              </a:ext>
            </a:extLst>
          </p:cNvPr>
          <p:cNvSpPr/>
          <p:nvPr/>
        </p:nvSpPr>
        <p:spPr>
          <a:xfrm>
            <a:off x="3375542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3959284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118" y="169623"/>
            <a:ext cx="357189" cy="3571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48606" y="2735814"/>
            <a:ext cx="79448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명령 프롬프트에 접속한다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pip install flask </a:t>
            </a:r>
            <a:r>
              <a:rPr lang="ko-KR" altLang="en-US" dirty="0"/>
              <a:t>라는 간단한 명령어로 설치를 진행한다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922DC60-D31F-42D2-9FF2-3A068B9B7705}"/>
              </a:ext>
            </a:extLst>
          </p:cNvPr>
          <p:cNvGrpSpPr/>
          <p:nvPr/>
        </p:nvGrpSpPr>
        <p:grpSpPr>
          <a:xfrm>
            <a:off x="1198506" y="2453992"/>
            <a:ext cx="1676636" cy="1676636"/>
            <a:chOff x="8653448" y="1484051"/>
            <a:chExt cx="2185021" cy="218502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A8EE243-CA0E-4219-9FC7-80BD56B8C509}"/>
                </a:ext>
              </a:extLst>
            </p:cNvPr>
            <p:cNvSpPr/>
            <p:nvPr/>
          </p:nvSpPr>
          <p:spPr>
            <a:xfrm>
              <a:off x="8653448" y="1484051"/>
              <a:ext cx="2185021" cy="2185021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926394-4A91-4DDD-9A03-59D99326C75F}"/>
                </a:ext>
              </a:extLst>
            </p:cNvPr>
            <p:cNvSpPr txBox="1"/>
            <p:nvPr/>
          </p:nvSpPr>
          <p:spPr>
            <a:xfrm>
              <a:off x="8984198" y="2860724"/>
              <a:ext cx="1523518" cy="421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Flask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F34DFBF3-6D81-49C1-AAB4-69BC764AB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2309" y="2798710"/>
            <a:ext cx="1049027" cy="72849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DA6277-1337-45CB-B5F7-0179E8C2C317}"/>
              </a:ext>
            </a:extLst>
          </p:cNvPr>
          <p:cNvSpPr/>
          <p:nvPr/>
        </p:nvSpPr>
        <p:spPr>
          <a:xfrm>
            <a:off x="3439356" y="230578"/>
            <a:ext cx="5313261" cy="695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5-1) </a:t>
            </a:r>
            <a:r>
              <a:rPr lang="ko-KR" altLang="en-US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개발 프로그램 설치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6B5437-66CE-4E48-9144-C9E52958B03E}"/>
              </a:ext>
            </a:extLst>
          </p:cNvPr>
          <p:cNvSpPr/>
          <p:nvPr/>
        </p:nvSpPr>
        <p:spPr>
          <a:xfrm>
            <a:off x="3375542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2447907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42945" y="201652"/>
            <a:ext cx="6123667" cy="695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5</a:t>
            </a:r>
            <a:r>
              <a:rPr lang="en-US" altLang="ko-KR" sz="25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-2) </a:t>
            </a:r>
            <a:r>
              <a:rPr lang="ko-KR" altLang="en-US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개발프로그램 선정이유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118" y="169623"/>
            <a:ext cx="357189" cy="35718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CB9377-E539-44D7-AF3E-D1EC322EA584}"/>
              </a:ext>
            </a:extLst>
          </p:cNvPr>
          <p:cNvGrpSpPr/>
          <p:nvPr/>
        </p:nvGrpSpPr>
        <p:grpSpPr>
          <a:xfrm>
            <a:off x="919510" y="2515217"/>
            <a:ext cx="1507090" cy="1419137"/>
            <a:chOff x="9201266" y="1869905"/>
            <a:chExt cx="2253712" cy="225371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6CC32DF-80DB-4052-B48F-2E128575AA4C}"/>
                </a:ext>
              </a:extLst>
            </p:cNvPr>
            <p:cNvGrpSpPr/>
            <p:nvPr/>
          </p:nvGrpSpPr>
          <p:grpSpPr>
            <a:xfrm flipH="1">
              <a:off x="9284472" y="3361675"/>
              <a:ext cx="436031" cy="312940"/>
              <a:chOff x="5980713" y="2489830"/>
              <a:chExt cx="217401" cy="156029"/>
            </a:xfrm>
          </p:grpSpPr>
          <p:sp>
            <p:nvSpPr>
              <p:cNvPr id="24" name="Freeform 15">
                <a:extLst>
                  <a:ext uri="{FF2B5EF4-FFF2-40B4-BE49-F238E27FC236}">
                    <a16:creationId xmlns:a16="http://schemas.microsoft.com/office/drawing/2014/main" id="{4DFA6AE3-A217-4C8F-91C5-D25CEF8E6C7E}"/>
                  </a:ext>
                </a:extLst>
              </p:cNvPr>
              <p:cNvSpPr/>
              <p:nvPr/>
            </p:nvSpPr>
            <p:spPr>
              <a:xfrm>
                <a:off x="5980713" y="2489830"/>
                <a:ext cx="217401" cy="156029"/>
              </a:xfrm>
              <a:custGeom>
                <a:avLst/>
                <a:gdLst>
                  <a:gd name="T0" fmla="*/ 627 w 627"/>
                  <a:gd name="T1" fmla="*/ 111 h 449"/>
                  <a:gd name="T2" fmla="*/ 418 w 627"/>
                  <a:gd name="T3" fmla="*/ 111 h 449"/>
                  <a:gd name="T4" fmla="*/ 402 w 627"/>
                  <a:gd name="T5" fmla="*/ 86 h 449"/>
                  <a:gd name="T6" fmla="*/ 362 w 627"/>
                  <a:gd name="T7" fmla="*/ 46 h 449"/>
                  <a:gd name="T8" fmla="*/ 313 w 627"/>
                  <a:gd name="T9" fmla="*/ 17 h 449"/>
                  <a:gd name="T10" fmla="*/ 255 w 627"/>
                  <a:gd name="T11" fmla="*/ 1 h 449"/>
                  <a:gd name="T12" fmla="*/ 225 w 627"/>
                  <a:gd name="T13" fmla="*/ 0 h 449"/>
                  <a:gd name="T14" fmla="*/ 202 w 627"/>
                  <a:gd name="T15" fmla="*/ 1 h 449"/>
                  <a:gd name="T16" fmla="*/ 157 w 627"/>
                  <a:gd name="T17" fmla="*/ 10 h 449"/>
                  <a:gd name="T18" fmla="*/ 117 w 627"/>
                  <a:gd name="T19" fmla="*/ 27 h 449"/>
                  <a:gd name="T20" fmla="*/ 82 w 627"/>
                  <a:gd name="T21" fmla="*/ 50 h 449"/>
                  <a:gd name="T22" fmla="*/ 51 w 627"/>
                  <a:gd name="T23" fmla="*/ 82 h 449"/>
                  <a:gd name="T24" fmla="*/ 28 w 627"/>
                  <a:gd name="T25" fmla="*/ 116 h 449"/>
                  <a:gd name="T26" fmla="*/ 10 w 627"/>
                  <a:gd name="T27" fmla="*/ 157 h 449"/>
                  <a:gd name="T28" fmla="*/ 2 w 627"/>
                  <a:gd name="T29" fmla="*/ 201 h 449"/>
                  <a:gd name="T30" fmla="*/ 0 w 627"/>
                  <a:gd name="T31" fmla="*/ 224 h 449"/>
                  <a:gd name="T32" fmla="*/ 2 w 627"/>
                  <a:gd name="T33" fmla="*/ 247 h 449"/>
                  <a:gd name="T34" fmla="*/ 10 w 627"/>
                  <a:gd name="T35" fmla="*/ 291 h 449"/>
                  <a:gd name="T36" fmla="*/ 28 w 627"/>
                  <a:gd name="T37" fmla="*/ 331 h 449"/>
                  <a:gd name="T38" fmla="*/ 51 w 627"/>
                  <a:gd name="T39" fmla="*/ 367 h 449"/>
                  <a:gd name="T40" fmla="*/ 82 w 627"/>
                  <a:gd name="T41" fmla="*/ 397 h 449"/>
                  <a:gd name="T42" fmla="*/ 117 w 627"/>
                  <a:gd name="T43" fmla="*/ 422 h 449"/>
                  <a:gd name="T44" fmla="*/ 157 w 627"/>
                  <a:gd name="T45" fmla="*/ 439 h 449"/>
                  <a:gd name="T46" fmla="*/ 202 w 627"/>
                  <a:gd name="T47" fmla="*/ 448 h 449"/>
                  <a:gd name="T48" fmla="*/ 225 w 627"/>
                  <a:gd name="T49" fmla="*/ 449 h 449"/>
                  <a:gd name="T50" fmla="*/ 255 w 627"/>
                  <a:gd name="T51" fmla="*/ 448 h 449"/>
                  <a:gd name="T52" fmla="*/ 313 w 627"/>
                  <a:gd name="T53" fmla="*/ 432 h 449"/>
                  <a:gd name="T54" fmla="*/ 362 w 627"/>
                  <a:gd name="T55" fmla="*/ 403 h 449"/>
                  <a:gd name="T56" fmla="*/ 402 w 627"/>
                  <a:gd name="T57" fmla="*/ 361 h 449"/>
                  <a:gd name="T58" fmla="*/ 418 w 627"/>
                  <a:gd name="T59" fmla="*/ 338 h 449"/>
                  <a:gd name="T60" fmla="*/ 627 w 627"/>
                  <a:gd name="T61" fmla="*/ 338 h 449"/>
                  <a:gd name="T62" fmla="*/ 627 w 627"/>
                  <a:gd name="T63" fmla="*/ 111 h 449"/>
                  <a:gd name="T64" fmla="*/ 627 w 627"/>
                  <a:gd name="T65" fmla="*/ 111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27" h="449">
                    <a:moveTo>
                      <a:pt x="627" y="111"/>
                    </a:moveTo>
                    <a:lnTo>
                      <a:pt x="418" y="111"/>
                    </a:lnTo>
                    <a:lnTo>
                      <a:pt x="402" y="86"/>
                    </a:lnTo>
                    <a:lnTo>
                      <a:pt x="362" y="46"/>
                    </a:lnTo>
                    <a:lnTo>
                      <a:pt x="313" y="17"/>
                    </a:lnTo>
                    <a:lnTo>
                      <a:pt x="255" y="1"/>
                    </a:lnTo>
                    <a:lnTo>
                      <a:pt x="225" y="0"/>
                    </a:lnTo>
                    <a:lnTo>
                      <a:pt x="202" y="1"/>
                    </a:lnTo>
                    <a:lnTo>
                      <a:pt x="157" y="10"/>
                    </a:lnTo>
                    <a:lnTo>
                      <a:pt x="117" y="27"/>
                    </a:lnTo>
                    <a:lnTo>
                      <a:pt x="82" y="50"/>
                    </a:lnTo>
                    <a:lnTo>
                      <a:pt x="51" y="82"/>
                    </a:lnTo>
                    <a:lnTo>
                      <a:pt x="28" y="116"/>
                    </a:lnTo>
                    <a:lnTo>
                      <a:pt x="10" y="157"/>
                    </a:lnTo>
                    <a:lnTo>
                      <a:pt x="2" y="201"/>
                    </a:lnTo>
                    <a:lnTo>
                      <a:pt x="0" y="224"/>
                    </a:lnTo>
                    <a:lnTo>
                      <a:pt x="2" y="247"/>
                    </a:lnTo>
                    <a:lnTo>
                      <a:pt x="10" y="291"/>
                    </a:lnTo>
                    <a:lnTo>
                      <a:pt x="28" y="331"/>
                    </a:lnTo>
                    <a:lnTo>
                      <a:pt x="51" y="367"/>
                    </a:lnTo>
                    <a:lnTo>
                      <a:pt x="82" y="397"/>
                    </a:lnTo>
                    <a:lnTo>
                      <a:pt x="117" y="422"/>
                    </a:lnTo>
                    <a:lnTo>
                      <a:pt x="157" y="439"/>
                    </a:lnTo>
                    <a:lnTo>
                      <a:pt x="202" y="448"/>
                    </a:lnTo>
                    <a:lnTo>
                      <a:pt x="225" y="449"/>
                    </a:lnTo>
                    <a:lnTo>
                      <a:pt x="255" y="448"/>
                    </a:lnTo>
                    <a:lnTo>
                      <a:pt x="313" y="432"/>
                    </a:lnTo>
                    <a:lnTo>
                      <a:pt x="362" y="403"/>
                    </a:lnTo>
                    <a:lnTo>
                      <a:pt x="402" y="361"/>
                    </a:lnTo>
                    <a:lnTo>
                      <a:pt x="418" y="338"/>
                    </a:lnTo>
                    <a:lnTo>
                      <a:pt x="627" y="338"/>
                    </a:lnTo>
                    <a:lnTo>
                      <a:pt x="627" y="111"/>
                    </a:lnTo>
                    <a:lnTo>
                      <a:pt x="627" y="111"/>
                    </a:lnTo>
                    <a:close/>
                  </a:path>
                </a:pathLst>
              </a:custGeom>
              <a:solidFill>
                <a:srgbClr val="59C7B6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18">
                <a:extLst>
                  <a:ext uri="{FF2B5EF4-FFF2-40B4-BE49-F238E27FC236}">
                    <a16:creationId xmlns:a16="http://schemas.microsoft.com/office/drawing/2014/main" id="{33E08A04-295A-4CE9-80C5-32FCE9037222}"/>
                  </a:ext>
                </a:extLst>
              </p:cNvPr>
              <p:cNvSpPr/>
              <p:nvPr/>
            </p:nvSpPr>
            <p:spPr>
              <a:xfrm>
                <a:off x="6023361" y="2537491"/>
                <a:ext cx="46809" cy="46809"/>
              </a:xfrm>
              <a:custGeom>
                <a:avLst/>
                <a:gdLst>
                  <a:gd name="T0" fmla="*/ 67 w 136"/>
                  <a:gd name="T1" fmla="*/ 0 h 135"/>
                  <a:gd name="T2" fmla="*/ 82 w 136"/>
                  <a:gd name="T3" fmla="*/ 0 h 135"/>
                  <a:gd name="T4" fmla="*/ 106 w 136"/>
                  <a:gd name="T5" fmla="*/ 11 h 135"/>
                  <a:gd name="T6" fmla="*/ 125 w 136"/>
                  <a:gd name="T7" fmla="*/ 29 h 135"/>
                  <a:gd name="T8" fmla="*/ 135 w 136"/>
                  <a:gd name="T9" fmla="*/ 53 h 135"/>
                  <a:gd name="T10" fmla="*/ 136 w 136"/>
                  <a:gd name="T11" fmla="*/ 68 h 135"/>
                  <a:gd name="T12" fmla="*/ 135 w 136"/>
                  <a:gd name="T13" fmla="*/ 82 h 135"/>
                  <a:gd name="T14" fmla="*/ 125 w 136"/>
                  <a:gd name="T15" fmla="*/ 105 h 135"/>
                  <a:gd name="T16" fmla="*/ 106 w 136"/>
                  <a:gd name="T17" fmla="*/ 124 h 135"/>
                  <a:gd name="T18" fmla="*/ 82 w 136"/>
                  <a:gd name="T19" fmla="*/ 134 h 135"/>
                  <a:gd name="T20" fmla="*/ 67 w 136"/>
                  <a:gd name="T21" fmla="*/ 135 h 135"/>
                  <a:gd name="T22" fmla="*/ 54 w 136"/>
                  <a:gd name="T23" fmla="*/ 134 h 135"/>
                  <a:gd name="T24" fmla="*/ 30 w 136"/>
                  <a:gd name="T25" fmla="*/ 124 h 135"/>
                  <a:gd name="T26" fmla="*/ 11 w 136"/>
                  <a:gd name="T27" fmla="*/ 105 h 135"/>
                  <a:gd name="T28" fmla="*/ 1 w 136"/>
                  <a:gd name="T29" fmla="*/ 82 h 135"/>
                  <a:gd name="T30" fmla="*/ 0 w 136"/>
                  <a:gd name="T31" fmla="*/ 68 h 135"/>
                  <a:gd name="T32" fmla="*/ 1 w 136"/>
                  <a:gd name="T33" fmla="*/ 53 h 135"/>
                  <a:gd name="T34" fmla="*/ 11 w 136"/>
                  <a:gd name="T35" fmla="*/ 29 h 135"/>
                  <a:gd name="T36" fmla="*/ 30 w 136"/>
                  <a:gd name="T37" fmla="*/ 11 h 135"/>
                  <a:gd name="T38" fmla="*/ 54 w 136"/>
                  <a:gd name="T39" fmla="*/ 0 h 135"/>
                  <a:gd name="T40" fmla="*/ 67 w 136"/>
                  <a:gd name="T4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6" h="135">
                    <a:moveTo>
                      <a:pt x="67" y="0"/>
                    </a:moveTo>
                    <a:lnTo>
                      <a:pt x="82" y="0"/>
                    </a:lnTo>
                    <a:lnTo>
                      <a:pt x="106" y="11"/>
                    </a:lnTo>
                    <a:lnTo>
                      <a:pt x="125" y="29"/>
                    </a:lnTo>
                    <a:lnTo>
                      <a:pt x="135" y="53"/>
                    </a:lnTo>
                    <a:lnTo>
                      <a:pt x="136" y="68"/>
                    </a:lnTo>
                    <a:lnTo>
                      <a:pt x="135" y="82"/>
                    </a:lnTo>
                    <a:lnTo>
                      <a:pt x="125" y="105"/>
                    </a:lnTo>
                    <a:lnTo>
                      <a:pt x="106" y="124"/>
                    </a:lnTo>
                    <a:lnTo>
                      <a:pt x="82" y="134"/>
                    </a:lnTo>
                    <a:lnTo>
                      <a:pt x="67" y="135"/>
                    </a:lnTo>
                    <a:lnTo>
                      <a:pt x="54" y="134"/>
                    </a:lnTo>
                    <a:lnTo>
                      <a:pt x="30" y="124"/>
                    </a:lnTo>
                    <a:lnTo>
                      <a:pt x="11" y="105"/>
                    </a:lnTo>
                    <a:lnTo>
                      <a:pt x="1" y="82"/>
                    </a:lnTo>
                    <a:lnTo>
                      <a:pt x="0" y="68"/>
                    </a:lnTo>
                    <a:lnTo>
                      <a:pt x="1" y="53"/>
                    </a:lnTo>
                    <a:lnTo>
                      <a:pt x="11" y="29"/>
                    </a:lnTo>
                    <a:lnTo>
                      <a:pt x="30" y="11"/>
                    </a:lnTo>
                    <a:lnTo>
                      <a:pt x="54" y="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39A999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6190CE8-A7F0-40E3-AC0E-105A982921B6}"/>
                </a:ext>
              </a:extLst>
            </p:cNvPr>
            <p:cNvSpPr/>
            <p:nvPr/>
          </p:nvSpPr>
          <p:spPr>
            <a:xfrm>
              <a:off x="9201266" y="1869905"/>
              <a:ext cx="2253712" cy="2253713"/>
            </a:xfrm>
            <a:prstGeom prst="ellipse">
              <a:avLst/>
            </a:prstGeom>
            <a:solidFill>
              <a:schemeClr val="tx1"/>
            </a:solidFill>
            <a:ln w="190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59">
              <a:extLst>
                <a:ext uri="{FF2B5EF4-FFF2-40B4-BE49-F238E27FC236}">
                  <a16:creationId xmlns:a16="http://schemas.microsoft.com/office/drawing/2014/main" id="{A4D96D74-F1F0-4332-897C-7F0EE5CD2805}"/>
                </a:ext>
              </a:extLst>
            </p:cNvPr>
            <p:cNvSpPr txBox="1"/>
            <p:nvPr/>
          </p:nvSpPr>
          <p:spPr>
            <a:xfrm>
              <a:off x="9356981" y="3235107"/>
              <a:ext cx="1942280" cy="586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b="1" dirty="0">
                  <a:solidFill>
                    <a:schemeClr val="bg1"/>
                  </a:solidFill>
                </a:rPr>
                <a:t>Flask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CC1D07A-D1D4-4AF3-B648-E732216672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688347" y="2324938"/>
              <a:ext cx="1310643" cy="910169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557264A-0335-47C7-B3B1-257AB947BDCB}"/>
              </a:ext>
            </a:extLst>
          </p:cNvPr>
          <p:cNvGrpSpPr/>
          <p:nvPr/>
        </p:nvGrpSpPr>
        <p:grpSpPr>
          <a:xfrm>
            <a:off x="2693792" y="2523261"/>
            <a:ext cx="1486298" cy="1429691"/>
            <a:chOff x="-4478535" y="1612260"/>
            <a:chExt cx="2340000" cy="234000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13744C9-B884-4647-A1A3-EEE6C1A82205}"/>
                </a:ext>
              </a:extLst>
            </p:cNvPr>
            <p:cNvSpPr/>
            <p:nvPr/>
          </p:nvSpPr>
          <p:spPr>
            <a:xfrm>
              <a:off x="-4478535" y="1612260"/>
              <a:ext cx="2340000" cy="2340000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F32841-364E-4ECA-A7BB-D79D660BADE1}"/>
                </a:ext>
              </a:extLst>
            </p:cNvPr>
            <p:cNvSpPr txBox="1"/>
            <p:nvPr/>
          </p:nvSpPr>
          <p:spPr>
            <a:xfrm>
              <a:off x="-4124324" y="3099646"/>
              <a:ext cx="1631579" cy="528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Django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557264A-0335-47C7-B3B1-257AB947BDCB}"/>
              </a:ext>
            </a:extLst>
          </p:cNvPr>
          <p:cNvGrpSpPr/>
          <p:nvPr/>
        </p:nvGrpSpPr>
        <p:grpSpPr>
          <a:xfrm>
            <a:off x="4448963" y="2515217"/>
            <a:ext cx="1486298" cy="1383163"/>
            <a:chOff x="-4478535" y="1612260"/>
            <a:chExt cx="2340000" cy="234000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13744C9-B884-4647-A1A3-EEE6C1A82205}"/>
                </a:ext>
              </a:extLst>
            </p:cNvPr>
            <p:cNvSpPr/>
            <p:nvPr/>
          </p:nvSpPr>
          <p:spPr>
            <a:xfrm>
              <a:off x="-4478535" y="1612260"/>
              <a:ext cx="2340000" cy="2340000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F32841-364E-4ECA-A7BB-D79D660BADE1}"/>
                </a:ext>
              </a:extLst>
            </p:cNvPr>
            <p:cNvSpPr txBox="1"/>
            <p:nvPr/>
          </p:nvSpPr>
          <p:spPr>
            <a:xfrm>
              <a:off x="-4153506" y="3066298"/>
              <a:ext cx="1631579" cy="5467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Tornado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02" y="2851387"/>
            <a:ext cx="753278" cy="54792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155" y="2865900"/>
            <a:ext cx="915996" cy="429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5444" y="4481252"/>
            <a:ext cx="108587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Flask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파이썬으로</a:t>
            </a:r>
            <a:r>
              <a:rPr lang="ko-KR" altLang="en-US" dirty="0"/>
              <a:t> 웹 어플리케이션을 만드는 마이크로 웹</a:t>
            </a:r>
            <a:r>
              <a:rPr lang="en-US" altLang="ko-KR" dirty="0"/>
              <a:t> </a:t>
            </a:r>
            <a:r>
              <a:rPr lang="ko-KR" altLang="en-US" dirty="0"/>
              <a:t>프레임워크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Django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신속한 개발과 실용적인 디자인을 장려하는 </a:t>
            </a:r>
            <a:r>
              <a:rPr lang="en-US" altLang="ko-KR" dirty="0"/>
              <a:t>Python </a:t>
            </a:r>
            <a:r>
              <a:rPr lang="ko-KR" altLang="en-US" dirty="0"/>
              <a:t>웹 프레임워크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Tornado</a:t>
            </a:r>
            <a:r>
              <a:rPr lang="ko-KR" altLang="en-US" dirty="0"/>
              <a:t> </a:t>
            </a:r>
            <a:r>
              <a:rPr lang="en-US" altLang="ko-KR" dirty="0"/>
              <a:t>:</a:t>
            </a:r>
            <a:r>
              <a:rPr lang="ko-KR" altLang="en-US" dirty="0"/>
              <a:t> 원래 </a:t>
            </a:r>
            <a:r>
              <a:rPr lang="en-US" altLang="ko-KR" dirty="0" err="1"/>
              <a:t>FriendFeed</a:t>
            </a:r>
            <a:r>
              <a:rPr lang="ko-KR" altLang="en-US" dirty="0"/>
              <a:t> 에서 개발 된 </a:t>
            </a:r>
            <a:r>
              <a:rPr lang="en-US" altLang="ko-KR" dirty="0"/>
              <a:t>Python </a:t>
            </a:r>
            <a:r>
              <a:rPr lang="ko-KR" altLang="en-US" dirty="0"/>
              <a:t>웹 프레임워크 및 비동기 네트워킹 라이브러리 </a:t>
            </a:r>
            <a:r>
              <a:rPr lang="en-US" altLang="ko-KR" dirty="0"/>
              <a:t> 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CE76EF-2DEC-4617-98B0-DCC5FA0432E4}"/>
              </a:ext>
            </a:extLst>
          </p:cNvPr>
          <p:cNvSpPr txBox="1"/>
          <p:nvPr/>
        </p:nvSpPr>
        <p:spPr>
          <a:xfrm>
            <a:off x="2070611" y="1824110"/>
            <a:ext cx="310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대표적인 웹 프레임워크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876AB-56EE-434D-985C-2EDB735A4C83}"/>
              </a:ext>
            </a:extLst>
          </p:cNvPr>
          <p:cNvSpPr txBox="1"/>
          <p:nvPr/>
        </p:nvSpPr>
        <p:spPr>
          <a:xfrm>
            <a:off x="6154837" y="1761151"/>
            <a:ext cx="5470660" cy="2694923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/>
              <a:t>이 </a:t>
            </a:r>
            <a:r>
              <a:rPr lang="en-US" altLang="ko-KR" sz="1900" dirty="0"/>
              <a:t>3</a:t>
            </a:r>
            <a:r>
              <a:rPr lang="ko-KR" altLang="en-US" sz="1900" dirty="0"/>
              <a:t>가지의 웹 프레임워크 중 </a:t>
            </a:r>
            <a:r>
              <a:rPr lang="en-US" altLang="ko-KR" sz="2500" u="sng" dirty="0"/>
              <a:t>Flask</a:t>
            </a:r>
            <a:r>
              <a:rPr lang="ko-KR" altLang="en-US" sz="1900" dirty="0"/>
              <a:t> 선정이유</a:t>
            </a:r>
            <a:endParaRPr lang="en-US" altLang="ko-KR" sz="1900" dirty="0"/>
          </a:p>
          <a:p>
            <a:pPr algn="ctr">
              <a:lnSpc>
                <a:spcPct val="150000"/>
              </a:lnSpc>
            </a:pPr>
            <a:r>
              <a:rPr lang="ko-KR" altLang="en-US" sz="1900" dirty="0"/>
              <a:t>모두 </a:t>
            </a:r>
            <a:r>
              <a:rPr lang="en-US" altLang="ko-KR" sz="1900" dirty="0"/>
              <a:t>Python</a:t>
            </a:r>
            <a:r>
              <a:rPr lang="ko-KR" altLang="en-US" sz="1900" dirty="0"/>
              <a:t>이 가능하지만</a:t>
            </a:r>
            <a:r>
              <a:rPr lang="en-US" altLang="ko-KR" sz="1900" dirty="0"/>
              <a:t>,  </a:t>
            </a:r>
          </a:p>
          <a:p>
            <a:pPr algn="ctr">
              <a:lnSpc>
                <a:spcPct val="150000"/>
              </a:lnSpc>
            </a:pPr>
            <a:r>
              <a:rPr lang="ko-KR" altLang="en-US" sz="1900" u="sng" dirty="0"/>
              <a:t>필요한 라이브러리와 패키지만 설치</a:t>
            </a:r>
            <a:r>
              <a:rPr lang="ko-KR" altLang="en-US" sz="1900" dirty="0"/>
              <a:t>하여</a:t>
            </a:r>
            <a:endParaRPr lang="en-US" altLang="ko-KR" sz="1900" dirty="0"/>
          </a:p>
          <a:p>
            <a:pPr algn="ctr">
              <a:lnSpc>
                <a:spcPct val="150000"/>
              </a:lnSpc>
            </a:pPr>
            <a:r>
              <a:rPr lang="en-US" altLang="ko-KR" sz="1900" dirty="0"/>
              <a:t>framework</a:t>
            </a:r>
            <a:r>
              <a:rPr lang="ko-KR" altLang="en-US" sz="1900" dirty="0"/>
              <a:t>를 구축할 수 있기 때문 또한</a:t>
            </a:r>
            <a:endParaRPr lang="en-US" altLang="ko-KR" sz="1900" dirty="0"/>
          </a:p>
          <a:p>
            <a:pPr algn="ctr">
              <a:lnSpc>
                <a:spcPct val="150000"/>
              </a:lnSpc>
            </a:pPr>
            <a:r>
              <a:rPr lang="ko-KR" altLang="en-US" sz="1900" dirty="0"/>
              <a:t>서버와 </a:t>
            </a:r>
            <a:r>
              <a:rPr lang="en-US" altLang="ko-KR" sz="1900" dirty="0" err="1"/>
              <a:t>php</a:t>
            </a:r>
            <a:r>
              <a:rPr lang="ko-KR" altLang="en-US" sz="1900" dirty="0"/>
              <a:t>기능을 자체적으로 가지고 있다</a:t>
            </a:r>
            <a:r>
              <a:rPr lang="en-US" altLang="ko-KR" sz="1900"/>
              <a:t>.</a:t>
            </a:r>
            <a:endParaRPr lang="en-US" altLang="ko-KR" sz="19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F87AFE-C383-4AB7-B504-17AD07C2C8F0}"/>
              </a:ext>
            </a:extLst>
          </p:cNvPr>
          <p:cNvSpPr/>
          <p:nvPr/>
        </p:nvSpPr>
        <p:spPr>
          <a:xfrm>
            <a:off x="3375542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394919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395815" y="496207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3" name="직사각형 62"/>
          <p:cNvSpPr/>
          <p:nvPr/>
        </p:nvSpPr>
        <p:spPr>
          <a:xfrm>
            <a:off x="3039638" y="203312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5-3)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시스템 흐름도 설명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Introduction to project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pic>
        <p:nvPicPr>
          <p:cNvPr id="36" name="Picture 2" descr="C:\Users\Administrator\Desktop\흐름도 자료.png">
            <a:extLst>
              <a:ext uri="{FF2B5EF4-FFF2-40B4-BE49-F238E27FC236}">
                <a16:creationId xmlns:a16="http://schemas.microsoft.com/office/drawing/2014/main" id="{745C6CAF-E5EE-4755-AE0C-6D88578BD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70" y="928525"/>
            <a:ext cx="454160" cy="45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554F975-E4B5-4FF2-BAC7-10011F348873}"/>
              </a:ext>
            </a:extLst>
          </p:cNvPr>
          <p:cNvSpPr txBox="1"/>
          <p:nvPr/>
        </p:nvSpPr>
        <p:spPr>
          <a:xfrm>
            <a:off x="623496" y="1506598"/>
            <a:ext cx="1822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공공데이터</a:t>
            </a:r>
            <a:r>
              <a:rPr lang="en-US" altLang="ko-KR" sz="1000" b="1" dirty="0"/>
              <a:t>(</a:t>
            </a:r>
            <a:r>
              <a:rPr lang="en-US" altLang="ko-KR" sz="1000" b="1" dirty="0">
                <a:hlinkClick r:id="rId5"/>
              </a:rPr>
              <a:t>https://www.data.go.kr/dataset/15028050/fileData.do</a:t>
            </a:r>
            <a:r>
              <a:rPr lang="en-US" altLang="ko-KR" sz="1000" b="1" dirty="0"/>
              <a:t>)</a:t>
            </a:r>
          </a:p>
          <a:p>
            <a:pPr algn="ctr"/>
            <a:r>
              <a:rPr lang="ko-KR" altLang="en-US" sz="1200" b="1" dirty="0"/>
              <a:t>지역별 천식 환자수</a:t>
            </a:r>
            <a:endParaRPr lang="en-US" altLang="ko-KR" sz="1200" b="1" dirty="0"/>
          </a:p>
        </p:txBody>
      </p:sp>
      <p:pic>
        <p:nvPicPr>
          <p:cNvPr id="53" name="Picture 2" descr="C:\Users\Administrator\Desktop\흐름도 자료.png">
            <a:extLst>
              <a:ext uri="{FF2B5EF4-FFF2-40B4-BE49-F238E27FC236}">
                <a16:creationId xmlns:a16="http://schemas.microsoft.com/office/drawing/2014/main" id="{D0CB1F18-A015-4540-A7FF-19999D31E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70" y="2469570"/>
            <a:ext cx="454160" cy="45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9F8BBBA-C519-4891-B287-D5C2EF41676F}"/>
              </a:ext>
            </a:extLst>
          </p:cNvPr>
          <p:cNvSpPr txBox="1"/>
          <p:nvPr/>
        </p:nvSpPr>
        <p:spPr>
          <a:xfrm>
            <a:off x="661136" y="4346632"/>
            <a:ext cx="18127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에어코리아</a:t>
            </a:r>
            <a:endParaRPr lang="en-US" altLang="ko-KR" sz="1200" b="1" dirty="0"/>
          </a:p>
          <a:p>
            <a:pPr algn="ctr"/>
            <a:r>
              <a:rPr lang="en-US" altLang="ko-KR" sz="1000" b="1" dirty="0"/>
              <a:t>(</a:t>
            </a:r>
            <a:r>
              <a:rPr lang="en-US" altLang="ko-KR" sz="1000" b="1" dirty="0">
                <a:hlinkClick r:id="rId6"/>
              </a:rPr>
              <a:t>https://www.airkorea.or.kr/web/sidoCompareAir?itemCode=10003&amp;pMENU_NO=103</a:t>
            </a:r>
            <a:r>
              <a:rPr lang="en-US" altLang="ko-KR" sz="1000" b="1" dirty="0"/>
              <a:t>)</a:t>
            </a:r>
          </a:p>
          <a:p>
            <a:pPr algn="ctr"/>
            <a:r>
              <a:rPr lang="ko-KR" altLang="en-US" sz="1200" b="1" dirty="0"/>
              <a:t>오존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일별</a:t>
            </a:r>
            <a:r>
              <a:rPr lang="en-US" altLang="ko-KR" sz="1200" b="1" dirty="0"/>
              <a:t>)</a:t>
            </a:r>
          </a:p>
        </p:txBody>
      </p:sp>
      <p:pic>
        <p:nvPicPr>
          <p:cNvPr id="40" name="Picture 2" descr="C:\Users\Administrator\Desktop\흐름도 자료.png">
            <a:extLst>
              <a:ext uri="{FF2B5EF4-FFF2-40B4-BE49-F238E27FC236}">
                <a16:creationId xmlns:a16="http://schemas.microsoft.com/office/drawing/2014/main" id="{B8891324-24C1-44F1-937A-CEE748612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70" y="3848421"/>
            <a:ext cx="454160" cy="45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A12B96D-1798-492B-8D8D-DD489596B7BC}"/>
              </a:ext>
            </a:extLst>
          </p:cNvPr>
          <p:cNvSpPr txBox="1"/>
          <p:nvPr/>
        </p:nvSpPr>
        <p:spPr>
          <a:xfrm>
            <a:off x="625516" y="3041757"/>
            <a:ext cx="1834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기상자료개방포털</a:t>
            </a:r>
            <a:endParaRPr lang="en-US" altLang="ko-KR" sz="1200" b="1" dirty="0"/>
          </a:p>
          <a:p>
            <a:pPr algn="ctr"/>
            <a:r>
              <a:rPr lang="en-US" altLang="ko-KR" sz="1000" b="1" dirty="0"/>
              <a:t>(</a:t>
            </a:r>
            <a:r>
              <a:rPr lang="en-US" altLang="ko-KR" sz="1000" dirty="0">
                <a:hlinkClick r:id="rId7"/>
              </a:rPr>
              <a:t>https://data.kma.go.kr/cmmn/main.do</a:t>
            </a:r>
            <a:r>
              <a:rPr lang="en-US" altLang="ko-KR" sz="1000" b="1" dirty="0"/>
              <a:t>)</a:t>
            </a:r>
          </a:p>
          <a:p>
            <a:pPr algn="ctr"/>
            <a:r>
              <a:rPr lang="ko-KR" altLang="en-US" sz="1200" b="1" dirty="0"/>
              <a:t>기온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습도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풍속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일별</a:t>
            </a:r>
            <a:r>
              <a:rPr lang="en-US" altLang="ko-KR" sz="1200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A1CA1D-C971-4ED4-9569-1040E93AF3AD}"/>
              </a:ext>
            </a:extLst>
          </p:cNvPr>
          <p:cNvSpPr txBox="1"/>
          <p:nvPr/>
        </p:nvSpPr>
        <p:spPr>
          <a:xfrm>
            <a:off x="804257" y="5943573"/>
            <a:ext cx="4341813" cy="400110"/>
          </a:xfrm>
          <a:prstGeom prst="rect">
            <a:avLst/>
          </a:prstGeom>
          <a:solidFill>
            <a:srgbClr val="5C8E3A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데이터 수집</a:t>
            </a:r>
          </a:p>
        </p:txBody>
      </p:sp>
      <p:pic>
        <p:nvPicPr>
          <p:cNvPr id="46" name="Picture 2" descr="C:\Users\Administrator\Desktop\R1280x0.png">
            <a:extLst>
              <a:ext uri="{FF2B5EF4-FFF2-40B4-BE49-F238E27FC236}">
                <a16:creationId xmlns:a16="http://schemas.microsoft.com/office/drawing/2014/main" id="{6818E7AE-FA7E-4958-8705-4169FD8B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60" y="2770788"/>
            <a:ext cx="1572049" cy="91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435331-BDE9-4223-9D07-63F26C785BD0}"/>
              </a:ext>
            </a:extLst>
          </p:cNvPr>
          <p:cNvSpPr txBox="1"/>
          <p:nvPr/>
        </p:nvSpPr>
        <p:spPr>
          <a:xfrm>
            <a:off x="2508572" y="3711185"/>
            <a:ext cx="1812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/>
              <a:t>천식환자수와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최저기온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일교차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습도</a:t>
            </a:r>
            <a:r>
              <a:rPr lang="en-US" altLang="ko-KR" sz="1000" b="1" dirty="0"/>
              <a:t>, </a:t>
            </a:r>
          </a:p>
          <a:p>
            <a:pPr algn="ctr"/>
            <a:r>
              <a:rPr lang="ko-KR" altLang="en-US" sz="1000" b="1" dirty="0"/>
              <a:t>기압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오존의 </a:t>
            </a:r>
            <a:endParaRPr lang="en-US" altLang="ko-KR" sz="1000" b="1" dirty="0"/>
          </a:p>
          <a:p>
            <a:pPr algn="ctr"/>
            <a:r>
              <a:rPr lang="ko-KR" altLang="en-US" sz="1200" b="1" u="sng" dirty="0"/>
              <a:t>연관성 있는 수치 </a:t>
            </a:r>
            <a:endParaRPr lang="en-US" altLang="ko-KR" sz="1200" b="1" u="sng" dirty="0"/>
          </a:p>
          <a:p>
            <a:pPr algn="ctr"/>
            <a:r>
              <a:rPr lang="ko-KR" altLang="en-US" sz="1200" b="1" u="sng" dirty="0"/>
              <a:t>확인 후 비교 분석</a:t>
            </a:r>
            <a:endParaRPr lang="en-US" altLang="ko-KR" sz="1200" b="1" u="sng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ADB74E2-6F4E-4560-B75D-E9AFE024CA9A}"/>
              </a:ext>
            </a:extLst>
          </p:cNvPr>
          <p:cNvCxnSpPr>
            <a:cxnSpLocks/>
          </p:cNvCxnSpPr>
          <p:nvPr/>
        </p:nvCxnSpPr>
        <p:spPr>
          <a:xfrm>
            <a:off x="2251028" y="3140405"/>
            <a:ext cx="27399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9F70C4-BBBB-40C1-A7DC-A4AF87D285BD}"/>
              </a:ext>
            </a:extLst>
          </p:cNvPr>
          <p:cNvCxnSpPr>
            <a:cxnSpLocks/>
          </p:cNvCxnSpPr>
          <p:nvPr/>
        </p:nvCxnSpPr>
        <p:spPr>
          <a:xfrm>
            <a:off x="2525024" y="1241153"/>
            <a:ext cx="0" cy="3216329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03EF41C-5238-40FB-B887-46706CB43408}"/>
              </a:ext>
            </a:extLst>
          </p:cNvPr>
          <p:cNvCxnSpPr/>
          <p:nvPr/>
        </p:nvCxnSpPr>
        <p:spPr>
          <a:xfrm>
            <a:off x="2264793" y="3135927"/>
            <a:ext cx="75713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C433512-35AF-4DDA-8DA7-5D90AFF958F4}"/>
              </a:ext>
            </a:extLst>
          </p:cNvPr>
          <p:cNvSpPr txBox="1"/>
          <p:nvPr/>
        </p:nvSpPr>
        <p:spPr>
          <a:xfrm>
            <a:off x="6791921" y="5951860"/>
            <a:ext cx="1534475" cy="400110"/>
          </a:xfrm>
          <a:prstGeom prst="rect">
            <a:avLst/>
          </a:prstGeom>
          <a:solidFill>
            <a:srgbClr val="76B54B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분석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6546600-AFAC-43B0-96FD-B4B420040385}"/>
              </a:ext>
            </a:extLst>
          </p:cNvPr>
          <p:cNvCxnSpPr>
            <a:cxnSpLocks/>
          </p:cNvCxnSpPr>
          <p:nvPr/>
        </p:nvCxnSpPr>
        <p:spPr>
          <a:xfrm>
            <a:off x="4104328" y="3123939"/>
            <a:ext cx="57142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04EE1DA-698D-4115-8438-C9539F57B9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999648" y="2497022"/>
            <a:ext cx="1289098" cy="1091499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C70CAF0-B707-4260-B4C3-7454908117DA}"/>
              </a:ext>
            </a:extLst>
          </p:cNvPr>
          <p:cNvCxnSpPr>
            <a:cxnSpLocks/>
          </p:cNvCxnSpPr>
          <p:nvPr/>
        </p:nvCxnSpPr>
        <p:spPr>
          <a:xfrm>
            <a:off x="2251028" y="1262419"/>
            <a:ext cx="27399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A983AD9-EAA9-4039-A75F-01553AEEABC8}"/>
              </a:ext>
            </a:extLst>
          </p:cNvPr>
          <p:cNvCxnSpPr>
            <a:cxnSpLocks/>
          </p:cNvCxnSpPr>
          <p:nvPr/>
        </p:nvCxnSpPr>
        <p:spPr>
          <a:xfrm>
            <a:off x="2251028" y="4435203"/>
            <a:ext cx="27399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B8DBE05-3349-4CFD-A98B-C17D36BBA4DA}"/>
              </a:ext>
            </a:extLst>
          </p:cNvPr>
          <p:cNvSpPr txBox="1"/>
          <p:nvPr/>
        </p:nvSpPr>
        <p:spPr>
          <a:xfrm>
            <a:off x="7056994" y="4320304"/>
            <a:ext cx="1646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파싱</a:t>
            </a:r>
            <a:endParaRPr lang="en-US" altLang="ko-KR" sz="1200" b="1" dirty="0"/>
          </a:p>
          <a:p>
            <a:pPr algn="ctr"/>
            <a:r>
              <a:rPr lang="en-US" altLang="ko-KR" sz="1000" b="1" dirty="0"/>
              <a:t>(</a:t>
            </a:r>
            <a:r>
              <a:rPr lang="ko-KR" altLang="en-US" sz="1000" b="1" dirty="0"/>
              <a:t>천식관련 네이버 뉴스</a:t>
            </a:r>
            <a:r>
              <a:rPr lang="en-US" altLang="ko-KR" sz="1000" b="1" dirty="0"/>
              <a:t>)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7BA6639-6043-4EFB-B099-1C6E10B4C4D2}"/>
              </a:ext>
            </a:extLst>
          </p:cNvPr>
          <p:cNvCxnSpPr>
            <a:cxnSpLocks/>
          </p:cNvCxnSpPr>
          <p:nvPr/>
        </p:nvCxnSpPr>
        <p:spPr>
          <a:xfrm flipV="1">
            <a:off x="7918830" y="3805375"/>
            <a:ext cx="1125" cy="4921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2075331-FEE0-4A37-A92A-097307C1192A}"/>
              </a:ext>
            </a:extLst>
          </p:cNvPr>
          <p:cNvSpPr txBox="1"/>
          <p:nvPr/>
        </p:nvSpPr>
        <p:spPr>
          <a:xfrm>
            <a:off x="9733618" y="3696597"/>
            <a:ext cx="164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웹페이구현</a:t>
            </a:r>
            <a:endParaRPr lang="en-US" altLang="ko-KR" sz="12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AD68B00-A033-4961-9291-A33772B888E5}"/>
              </a:ext>
            </a:extLst>
          </p:cNvPr>
          <p:cNvCxnSpPr>
            <a:cxnSpLocks/>
          </p:cNvCxnSpPr>
          <p:nvPr/>
        </p:nvCxnSpPr>
        <p:spPr>
          <a:xfrm flipV="1">
            <a:off x="9193655" y="3805375"/>
            <a:ext cx="1046" cy="4783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4" descr="C:\Users\Administrator\Desktop\지빠귀\이미지\개발환경 이미지\mysql.jpg">
            <a:extLst>
              <a:ext uri="{FF2B5EF4-FFF2-40B4-BE49-F238E27FC236}">
                <a16:creationId xmlns:a16="http://schemas.microsoft.com/office/drawing/2014/main" id="{A4B2338C-9FDF-4C42-B4EC-A594F1CCA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5045367" y="2436748"/>
            <a:ext cx="1392425" cy="1036534"/>
          </a:xfrm>
          <a:prstGeom prst="rect">
            <a:avLst/>
          </a:prstGeom>
          <a:noFill/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70B6633-857D-430F-A047-D4A4C7534D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960" y="2478556"/>
            <a:ext cx="1494251" cy="1085551"/>
          </a:xfrm>
          <a:prstGeom prst="rect">
            <a:avLst/>
          </a:prstGeom>
        </p:spPr>
      </p:pic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0CBC787-64E6-44C7-8BE5-5344C9A6002E}"/>
              </a:ext>
            </a:extLst>
          </p:cNvPr>
          <p:cNvCxnSpPr>
            <a:cxnSpLocks/>
          </p:cNvCxnSpPr>
          <p:nvPr/>
        </p:nvCxnSpPr>
        <p:spPr>
          <a:xfrm>
            <a:off x="6717286" y="3041757"/>
            <a:ext cx="57142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7D7AA05-50E9-4023-930C-3502A0330733}"/>
              </a:ext>
            </a:extLst>
          </p:cNvPr>
          <p:cNvSpPr txBox="1"/>
          <p:nvPr/>
        </p:nvSpPr>
        <p:spPr>
          <a:xfrm>
            <a:off x="4880493" y="5946154"/>
            <a:ext cx="1911428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데이터 저장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D138428-A37C-4676-A3FA-F39577D97792}"/>
              </a:ext>
            </a:extLst>
          </p:cNvPr>
          <p:cNvCxnSpPr>
            <a:cxnSpLocks/>
          </p:cNvCxnSpPr>
          <p:nvPr/>
        </p:nvCxnSpPr>
        <p:spPr>
          <a:xfrm>
            <a:off x="9288231" y="3041757"/>
            <a:ext cx="57142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BC5BDB7-55F3-4EEB-B3D4-5A15E83AAB7B}"/>
              </a:ext>
            </a:extLst>
          </p:cNvPr>
          <p:cNvSpPr txBox="1"/>
          <p:nvPr/>
        </p:nvSpPr>
        <p:spPr>
          <a:xfrm>
            <a:off x="9524341" y="5942372"/>
            <a:ext cx="206629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데이터 시각화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9C564B1-2A1C-402F-B7B7-737A93E199C5}"/>
              </a:ext>
            </a:extLst>
          </p:cNvPr>
          <p:cNvSpPr/>
          <p:nvPr/>
        </p:nvSpPr>
        <p:spPr>
          <a:xfrm rot="5400000">
            <a:off x="1904814" y="3015599"/>
            <a:ext cx="1191288" cy="307777"/>
          </a:xfrm>
          <a:prstGeom prst="rect">
            <a:avLst/>
          </a:prstGeom>
          <a:solidFill>
            <a:srgbClr val="FFC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정형데이터</a:t>
            </a:r>
            <a:endParaRPr lang="en-US" altLang="ko-KR" sz="1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2CBFB3-6069-415C-86BD-08CFC8BD28B5}"/>
              </a:ext>
            </a:extLst>
          </p:cNvPr>
          <p:cNvSpPr txBox="1"/>
          <p:nvPr/>
        </p:nvSpPr>
        <p:spPr>
          <a:xfrm>
            <a:off x="8171234" y="5956338"/>
            <a:ext cx="1353107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처리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70FF993-83C4-4D8A-AFC4-091FCD66A896}"/>
              </a:ext>
            </a:extLst>
          </p:cNvPr>
          <p:cNvSpPr/>
          <p:nvPr/>
        </p:nvSpPr>
        <p:spPr>
          <a:xfrm>
            <a:off x="7918830" y="4793739"/>
            <a:ext cx="1347962" cy="307777"/>
          </a:xfrm>
          <a:prstGeom prst="rect">
            <a:avLst/>
          </a:prstGeom>
          <a:solidFill>
            <a:srgbClr val="FFC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비정형데이터</a:t>
            </a:r>
            <a:endParaRPr lang="en-US" altLang="ko-KR" sz="1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C59E537-61DD-4FD3-BBCC-77AEFFEA1E90}"/>
              </a:ext>
            </a:extLst>
          </p:cNvPr>
          <p:cNvSpPr txBox="1"/>
          <p:nvPr/>
        </p:nvSpPr>
        <p:spPr>
          <a:xfrm>
            <a:off x="4966621" y="3600412"/>
            <a:ext cx="164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데이터 저장</a:t>
            </a:r>
            <a:endParaRPr lang="en-US" altLang="ko-KR" sz="1200" b="1" dirty="0"/>
          </a:p>
        </p:txBody>
      </p:sp>
      <p:sp>
        <p:nvSpPr>
          <p:cNvPr id="9" name="원형 화살표 8"/>
          <p:cNvSpPr/>
          <p:nvPr/>
        </p:nvSpPr>
        <p:spPr>
          <a:xfrm flipH="1">
            <a:off x="8592855" y="1345649"/>
            <a:ext cx="2477453" cy="215964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8DBE05-3349-4CFD-A98B-C17D36BBA4DA}"/>
              </a:ext>
            </a:extLst>
          </p:cNvPr>
          <p:cNvSpPr txBox="1"/>
          <p:nvPr/>
        </p:nvSpPr>
        <p:spPr>
          <a:xfrm>
            <a:off x="8443540" y="4327268"/>
            <a:ext cx="1646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파싱</a:t>
            </a:r>
            <a:endParaRPr lang="en-US" altLang="ko-KR" sz="1200" b="1" dirty="0"/>
          </a:p>
          <a:p>
            <a:pPr algn="ctr"/>
            <a:r>
              <a:rPr lang="en-US" altLang="ko-KR" sz="1000" b="1" dirty="0"/>
              <a:t>(</a:t>
            </a:r>
            <a:r>
              <a:rPr lang="ko-KR" altLang="en-US" sz="1000" b="1" dirty="0"/>
              <a:t> 네이버 날씨 </a:t>
            </a:r>
            <a:r>
              <a:rPr lang="ko-KR" altLang="en-US" sz="1000" b="1" dirty="0" err="1"/>
              <a:t>기후수집</a:t>
            </a:r>
            <a:r>
              <a:rPr lang="en-US" altLang="ko-KR" sz="1000" b="1" dirty="0"/>
              <a:t>)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0CBC787-64E6-44C7-8BE5-5344C9A6002E}"/>
              </a:ext>
            </a:extLst>
          </p:cNvPr>
          <p:cNvCxnSpPr>
            <a:cxnSpLocks/>
          </p:cNvCxnSpPr>
          <p:nvPr/>
        </p:nvCxnSpPr>
        <p:spPr>
          <a:xfrm flipH="1" flipV="1">
            <a:off x="6669532" y="3344011"/>
            <a:ext cx="597030" cy="230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처리 19"/>
          <p:cNvSpPr/>
          <p:nvPr/>
        </p:nvSpPr>
        <p:spPr>
          <a:xfrm>
            <a:off x="539675" y="2095877"/>
            <a:ext cx="4262798" cy="4334106"/>
          </a:xfrm>
          <a:prstGeom prst="flowChartProcess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순서도: 처리 63"/>
          <p:cNvSpPr/>
          <p:nvPr/>
        </p:nvSpPr>
        <p:spPr>
          <a:xfrm>
            <a:off x="4894309" y="2095877"/>
            <a:ext cx="1712019" cy="4321440"/>
          </a:xfrm>
          <a:prstGeom prst="flowChartProcess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순서도: 처리 64"/>
          <p:cNvSpPr/>
          <p:nvPr/>
        </p:nvSpPr>
        <p:spPr>
          <a:xfrm>
            <a:off x="6795587" y="2095877"/>
            <a:ext cx="2728754" cy="4321440"/>
          </a:xfrm>
          <a:prstGeom prst="flowChartProcess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순서도: 처리 68"/>
          <p:cNvSpPr/>
          <p:nvPr/>
        </p:nvSpPr>
        <p:spPr>
          <a:xfrm>
            <a:off x="9639629" y="2095877"/>
            <a:ext cx="1836961" cy="4334106"/>
          </a:xfrm>
          <a:prstGeom prst="flowChartProcess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6025A53-2D2A-4A07-AF38-C9A596F2D44B}"/>
              </a:ext>
            </a:extLst>
          </p:cNvPr>
          <p:cNvSpPr/>
          <p:nvPr/>
        </p:nvSpPr>
        <p:spPr>
          <a:xfrm>
            <a:off x="3375542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3" name="타원 2"/>
          <p:cNvSpPr/>
          <p:nvPr/>
        </p:nvSpPr>
        <p:spPr>
          <a:xfrm>
            <a:off x="761044" y="2589715"/>
            <a:ext cx="314726" cy="375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" name="타원 56"/>
          <p:cNvSpPr/>
          <p:nvPr/>
        </p:nvSpPr>
        <p:spPr>
          <a:xfrm>
            <a:off x="2829267" y="2610648"/>
            <a:ext cx="314726" cy="375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8" name="타원 57"/>
          <p:cNvSpPr/>
          <p:nvPr/>
        </p:nvSpPr>
        <p:spPr>
          <a:xfrm>
            <a:off x="4427818" y="2580905"/>
            <a:ext cx="314726" cy="375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7448475" y="3938440"/>
            <a:ext cx="314726" cy="375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0" name="타원 69"/>
          <p:cNvSpPr/>
          <p:nvPr/>
        </p:nvSpPr>
        <p:spPr>
          <a:xfrm>
            <a:off x="8719733" y="3951621"/>
            <a:ext cx="314726" cy="375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7" name="타원 76"/>
          <p:cNvSpPr/>
          <p:nvPr/>
        </p:nvSpPr>
        <p:spPr>
          <a:xfrm>
            <a:off x="6994952" y="2600652"/>
            <a:ext cx="314726" cy="375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80" name="타원 79"/>
          <p:cNvSpPr/>
          <p:nvPr/>
        </p:nvSpPr>
        <p:spPr>
          <a:xfrm>
            <a:off x="9657669" y="2534000"/>
            <a:ext cx="314726" cy="375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4" name="타원 83"/>
          <p:cNvSpPr/>
          <p:nvPr/>
        </p:nvSpPr>
        <p:spPr>
          <a:xfrm>
            <a:off x="8595254" y="1503315"/>
            <a:ext cx="314726" cy="37564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8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6849706" y="3470542"/>
            <a:ext cx="244708" cy="3736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9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7139518" y="3463050"/>
            <a:ext cx="314726" cy="375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3734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-1845128" y="-1429314"/>
            <a:ext cx="1448053" cy="88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prstClr val="white">
                    <a:lumMod val="75000"/>
                  </a:prstClr>
                </a:solidFill>
              </a:rPr>
              <a:t>CONTENTS A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D998685-3578-45DA-808A-84A7B1DB8AF3}"/>
              </a:ext>
            </a:extLst>
          </p:cNvPr>
          <p:cNvSpPr/>
          <p:nvPr/>
        </p:nvSpPr>
        <p:spPr>
          <a:xfrm>
            <a:off x="2554830" y="273327"/>
            <a:ext cx="6123667" cy="1100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6-1)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예측의 기준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" t="-1273" b="31725"/>
          <a:stretch/>
        </p:blipFill>
        <p:spPr>
          <a:xfrm>
            <a:off x="826997" y="1402956"/>
            <a:ext cx="5050556" cy="2293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D0A108-AF5E-445A-A6D0-3BA3F4152797}"/>
              </a:ext>
            </a:extLst>
          </p:cNvPr>
          <p:cNvSpPr txBox="1"/>
          <p:nvPr/>
        </p:nvSpPr>
        <p:spPr>
          <a:xfrm>
            <a:off x="773804" y="6048165"/>
            <a:ext cx="7614368" cy="760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hlinkClick r:id="rId3"/>
              </a:rPr>
              <a:t>http://www.weather.go.kr/weather/lifenindustry/li_asset/HELP/basic/help_02_01.jsp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600" dirty="0">
                <a:hlinkClick r:id="rId4"/>
              </a:rPr>
              <a:t>https://www.yna.co.kr/view/AKR20180601155200017</a:t>
            </a:r>
            <a:endParaRPr lang="en-US" altLang="ko-KR" sz="15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389ECA-6DDB-4D7B-8F3B-E8E3380C364C}"/>
              </a:ext>
            </a:extLst>
          </p:cNvPr>
          <p:cNvSpPr/>
          <p:nvPr/>
        </p:nvSpPr>
        <p:spPr>
          <a:xfrm>
            <a:off x="1967338" y="2073644"/>
            <a:ext cx="3776183" cy="1030144"/>
          </a:xfrm>
          <a:prstGeom prst="rect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오른쪽 화살표 3">
            <a:extLst>
              <a:ext uri="{FF2B5EF4-FFF2-40B4-BE49-F238E27FC236}">
                <a16:creationId xmlns:a16="http://schemas.microsoft.com/office/drawing/2014/main" id="{2824BEB6-A7DE-42F2-A354-9A9F6E0B4732}"/>
              </a:ext>
            </a:extLst>
          </p:cNvPr>
          <p:cNvSpPr/>
          <p:nvPr/>
        </p:nvSpPr>
        <p:spPr>
          <a:xfrm>
            <a:off x="5775758" y="2232236"/>
            <a:ext cx="1110093" cy="64269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5AFC606-5E4D-4C80-8A6C-804ED4113E5A}"/>
              </a:ext>
            </a:extLst>
          </p:cNvPr>
          <p:cNvSpPr/>
          <p:nvPr/>
        </p:nvSpPr>
        <p:spPr>
          <a:xfrm>
            <a:off x="7182717" y="2023813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최저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기온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℃</a:t>
            </a:r>
            <a:r>
              <a:rPr lang="en-US" altLang="ko-KR" sz="1400" b="1" dirty="0">
                <a:solidFill>
                  <a:srgbClr val="000000"/>
                </a:solidFill>
              </a:rPr>
              <a:t>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86AFCC9-14BE-4DF9-A324-4480FD36389C}"/>
              </a:ext>
            </a:extLst>
          </p:cNvPr>
          <p:cNvSpPr/>
          <p:nvPr/>
        </p:nvSpPr>
        <p:spPr>
          <a:xfrm>
            <a:off x="8388172" y="2023813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일교차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℃</a:t>
            </a:r>
            <a:r>
              <a:rPr lang="en-US" altLang="ko-KR" sz="1400" b="1" dirty="0">
                <a:solidFill>
                  <a:srgbClr val="000000"/>
                </a:solidFill>
              </a:rPr>
              <a:t>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1B13F4E-D738-485E-9C1B-93B2E649F762}"/>
              </a:ext>
            </a:extLst>
          </p:cNvPr>
          <p:cNvSpPr/>
          <p:nvPr/>
        </p:nvSpPr>
        <p:spPr>
          <a:xfrm>
            <a:off x="9593627" y="2023813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습도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(%)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10DAE4EF-8060-4BF3-94F0-0807FA5C81B0}"/>
              </a:ext>
            </a:extLst>
          </p:cNvPr>
          <p:cNvSpPr/>
          <p:nvPr/>
        </p:nvSpPr>
        <p:spPr>
          <a:xfrm>
            <a:off x="10799082" y="2023813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기압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</a:rPr>
              <a:t>hPa</a:t>
            </a:r>
            <a:r>
              <a:rPr lang="en-US" altLang="ko-KR" sz="1400" b="1" dirty="0">
                <a:solidFill>
                  <a:srgbClr val="000000"/>
                </a:solidFill>
              </a:rPr>
              <a:t>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2AAB7D-58B6-4BA8-8BAF-C44E184653F7}"/>
              </a:ext>
            </a:extLst>
          </p:cNvPr>
          <p:cNvSpPr txBox="1"/>
          <p:nvPr/>
        </p:nvSpPr>
        <p:spPr>
          <a:xfrm>
            <a:off x="8015190" y="1419886"/>
            <a:ext cx="3156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</a:t>
            </a:r>
            <a:r>
              <a:rPr lang="ko-KR" altLang="en-US" sz="2000" b="1" dirty="0"/>
              <a:t>기존 산출 필요 요소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42B0C9-175E-4203-AA0B-EB645A7B703F}"/>
              </a:ext>
            </a:extLst>
          </p:cNvPr>
          <p:cNvSpPr txBox="1"/>
          <p:nvPr/>
        </p:nvSpPr>
        <p:spPr>
          <a:xfrm>
            <a:off x="7642208" y="3114156"/>
            <a:ext cx="3902838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기존에 나와있는 </a:t>
            </a:r>
            <a:r>
              <a:rPr lang="en-US" altLang="ko-KR" sz="1500" dirty="0"/>
              <a:t>ALI</a:t>
            </a:r>
            <a:r>
              <a:rPr lang="ko-KR" altLang="en-US" sz="1500" dirty="0"/>
              <a:t>의 산출방법을 참고함</a:t>
            </a:r>
            <a:endParaRPr lang="en-US" altLang="ko-KR" sz="15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6E68DEF-38BC-4F3C-9DBC-C8003A80F5A7}"/>
              </a:ext>
            </a:extLst>
          </p:cNvPr>
          <p:cNvGrpSpPr/>
          <p:nvPr/>
        </p:nvGrpSpPr>
        <p:grpSpPr>
          <a:xfrm>
            <a:off x="818091" y="3745431"/>
            <a:ext cx="2265212" cy="2368434"/>
            <a:chOff x="6099099" y="-85837"/>
            <a:chExt cx="3549902" cy="4413288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A60E0FF9-1AE9-40BA-8D63-BE48B4A9F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006"/>
            <a:stretch/>
          </p:blipFill>
          <p:spPr>
            <a:xfrm>
              <a:off x="6099099" y="-85837"/>
              <a:ext cx="3549902" cy="4413288"/>
            </a:xfrm>
            <a:prstGeom prst="rect">
              <a:avLst/>
            </a:prstGeom>
          </p:spPr>
        </p:pic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56E1216-F898-46C1-84B8-4C650EEF6E10}"/>
                </a:ext>
              </a:extLst>
            </p:cNvPr>
            <p:cNvCxnSpPr/>
            <p:nvPr/>
          </p:nvCxnSpPr>
          <p:spPr>
            <a:xfrm>
              <a:off x="6536987" y="2954498"/>
              <a:ext cx="2996119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CB3F6A7F-2BC0-454B-A7E6-5BBB9B3D043E}"/>
                </a:ext>
              </a:extLst>
            </p:cNvPr>
            <p:cNvCxnSpPr/>
            <p:nvPr/>
          </p:nvCxnSpPr>
          <p:spPr>
            <a:xfrm>
              <a:off x="6390487" y="3318434"/>
              <a:ext cx="1700471" cy="200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AF5D773-9BF5-405C-8E68-7F07647CF3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5" t="23073" r="32669" b="33255"/>
          <a:stretch/>
        </p:blipFill>
        <p:spPr>
          <a:xfrm>
            <a:off x="3127590" y="3753550"/>
            <a:ext cx="3175674" cy="2336005"/>
          </a:xfrm>
          <a:prstGeom prst="rect">
            <a:avLst/>
          </a:prstGeom>
        </p:spPr>
      </p:pic>
      <p:sp>
        <p:nvSpPr>
          <p:cNvPr id="78" name="오른쪽 화살표 3">
            <a:extLst>
              <a:ext uri="{FF2B5EF4-FFF2-40B4-BE49-F238E27FC236}">
                <a16:creationId xmlns:a16="http://schemas.microsoft.com/office/drawing/2014/main" id="{BCE8F24F-94DF-49B8-95A5-B4FC4DF9FEE4}"/>
              </a:ext>
            </a:extLst>
          </p:cNvPr>
          <p:cNvSpPr/>
          <p:nvPr/>
        </p:nvSpPr>
        <p:spPr>
          <a:xfrm>
            <a:off x="6330804" y="4675885"/>
            <a:ext cx="1110093" cy="64269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FDB04DB-788A-43E6-994D-93EF24C4C400}"/>
              </a:ext>
            </a:extLst>
          </p:cNvPr>
          <p:cNvSpPr/>
          <p:nvPr/>
        </p:nvSpPr>
        <p:spPr>
          <a:xfrm>
            <a:off x="9080437" y="4497156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FB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오존</a:t>
            </a:r>
          </a:p>
        </p:txBody>
      </p:sp>
      <p:sp>
        <p:nvSpPr>
          <p:cNvPr id="80" name="덧셈 기호 4">
            <a:extLst>
              <a:ext uri="{FF2B5EF4-FFF2-40B4-BE49-F238E27FC236}">
                <a16:creationId xmlns:a16="http://schemas.microsoft.com/office/drawing/2014/main" id="{F02F6C1A-5C36-46E5-8CE0-5CE46BA524EE}"/>
              </a:ext>
            </a:extLst>
          </p:cNvPr>
          <p:cNvSpPr/>
          <p:nvPr/>
        </p:nvSpPr>
        <p:spPr>
          <a:xfrm>
            <a:off x="9288236" y="3598301"/>
            <a:ext cx="610782" cy="609570"/>
          </a:xfrm>
          <a:prstGeom prst="mathPlu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F7C817A-F7D3-4DC1-AE7C-ACB798C3C76A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3394410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068" y="1758810"/>
            <a:ext cx="3304229" cy="4806151"/>
          </a:xfrm>
          <a:prstGeom prst="rect">
            <a:avLst/>
          </a:prstGeom>
        </p:spPr>
      </p:pic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-1845128" y="-1429314"/>
            <a:ext cx="1448053" cy="88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prstClr val="white">
                    <a:lumMod val="75000"/>
                  </a:prstClr>
                </a:solidFill>
              </a:rPr>
              <a:t>CONTENTS A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5B73BF0-F467-4C4B-88D7-700E844544E2}"/>
              </a:ext>
            </a:extLst>
          </p:cNvPr>
          <p:cNvSpPr/>
          <p:nvPr/>
        </p:nvSpPr>
        <p:spPr>
          <a:xfrm>
            <a:off x="403649" y="1378194"/>
            <a:ext cx="2228722" cy="2199063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CB94D42-9DD9-4017-BA54-0B57491A8916}"/>
              </a:ext>
            </a:extLst>
          </p:cNvPr>
          <p:cNvSpPr/>
          <p:nvPr/>
        </p:nvSpPr>
        <p:spPr>
          <a:xfrm>
            <a:off x="595541" y="1560976"/>
            <a:ext cx="1858225" cy="18334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5560BF5-44B4-449F-877D-7A4AAA7B39E3}"/>
              </a:ext>
            </a:extLst>
          </p:cNvPr>
          <p:cNvSpPr/>
          <p:nvPr/>
        </p:nvSpPr>
        <p:spPr>
          <a:xfrm>
            <a:off x="96338" y="1821519"/>
            <a:ext cx="2875204" cy="108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지역별</a:t>
            </a:r>
            <a:endParaRPr lang="en-US" altLang="ko-KR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Area</a:t>
            </a:r>
            <a:endParaRPr lang="ko-KR" altLang="en-US" sz="15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설명선: 굽은 선 49">
            <a:extLst>
              <a:ext uri="{FF2B5EF4-FFF2-40B4-BE49-F238E27FC236}">
                <a16:creationId xmlns:a16="http://schemas.microsoft.com/office/drawing/2014/main" id="{150C3082-F0E5-4C4E-AB98-7C92436DCF8D}"/>
              </a:ext>
            </a:extLst>
          </p:cNvPr>
          <p:cNvSpPr/>
          <p:nvPr/>
        </p:nvSpPr>
        <p:spPr>
          <a:xfrm>
            <a:off x="4108157" y="1978429"/>
            <a:ext cx="1284213" cy="499295"/>
          </a:xfrm>
          <a:prstGeom prst="borderCallout2">
            <a:avLst>
              <a:gd name="adj1" fmla="val 54220"/>
              <a:gd name="adj2" fmla="val 100744"/>
              <a:gd name="adj3" fmla="val 54220"/>
              <a:gd name="adj4" fmla="val 148537"/>
              <a:gd name="adj5" fmla="val 177139"/>
              <a:gd name="adj6" fmla="val 179300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서울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24A89A6-136C-40B5-8B57-256DB0056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001" y="5755076"/>
            <a:ext cx="1023667" cy="1023667"/>
          </a:xfrm>
          <a:prstGeom prst="rect">
            <a:avLst/>
          </a:prstGeom>
        </p:spPr>
      </p:pic>
      <p:sp>
        <p:nvSpPr>
          <p:cNvPr id="76" name="설명선: 굽은 선 75">
            <a:extLst>
              <a:ext uri="{FF2B5EF4-FFF2-40B4-BE49-F238E27FC236}">
                <a16:creationId xmlns:a16="http://schemas.microsoft.com/office/drawing/2014/main" id="{F92D4118-75CA-4B22-90DF-D49655C74B14}"/>
              </a:ext>
            </a:extLst>
          </p:cNvPr>
          <p:cNvSpPr/>
          <p:nvPr/>
        </p:nvSpPr>
        <p:spPr>
          <a:xfrm>
            <a:off x="3762793" y="3077962"/>
            <a:ext cx="1284214" cy="499295"/>
          </a:xfrm>
          <a:prstGeom prst="borderCallout2">
            <a:avLst>
              <a:gd name="adj1" fmla="val 54220"/>
              <a:gd name="adj2" fmla="val 100744"/>
              <a:gd name="adj3" fmla="val 54220"/>
              <a:gd name="adj4" fmla="val 148537"/>
              <a:gd name="adj5" fmla="val -46324"/>
              <a:gd name="adj6" fmla="val 165005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인천</a:t>
            </a:r>
          </a:p>
        </p:txBody>
      </p:sp>
      <p:sp>
        <p:nvSpPr>
          <p:cNvPr id="77" name="설명선: 굽은 선 76">
            <a:extLst>
              <a:ext uri="{FF2B5EF4-FFF2-40B4-BE49-F238E27FC236}">
                <a16:creationId xmlns:a16="http://schemas.microsoft.com/office/drawing/2014/main" id="{04C34B47-949B-4ACB-8148-005267965FFC}"/>
              </a:ext>
            </a:extLst>
          </p:cNvPr>
          <p:cNvSpPr/>
          <p:nvPr/>
        </p:nvSpPr>
        <p:spPr>
          <a:xfrm>
            <a:off x="4123845" y="3994712"/>
            <a:ext cx="1284214" cy="499295"/>
          </a:xfrm>
          <a:prstGeom prst="borderCallout2">
            <a:avLst>
              <a:gd name="adj1" fmla="val 54220"/>
              <a:gd name="adj2" fmla="val 100744"/>
              <a:gd name="adj3" fmla="val 54220"/>
              <a:gd name="adj4" fmla="val 148537"/>
              <a:gd name="adj5" fmla="val 20785"/>
              <a:gd name="adj6" fmla="val 204440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대전</a:t>
            </a:r>
          </a:p>
        </p:txBody>
      </p:sp>
      <p:sp>
        <p:nvSpPr>
          <p:cNvPr id="78" name="설명선: 굽은 선 77">
            <a:extLst>
              <a:ext uri="{FF2B5EF4-FFF2-40B4-BE49-F238E27FC236}">
                <a16:creationId xmlns:a16="http://schemas.microsoft.com/office/drawing/2014/main" id="{1C23F311-4BE9-4472-9693-03A793A667F1}"/>
              </a:ext>
            </a:extLst>
          </p:cNvPr>
          <p:cNvSpPr/>
          <p:nvPr/>
        </p:nvSpPr>
        <p:spPr>
          <a:xfrm>
            <a:off x="3762793" y="4910463"/>
            <a:ext cx="1284214" cy="499295"/>
          </a:xfrm>
          <a:prstGeom prst="borderCallout2">
            <a:avLst>
              <a:gd name="adj1" fmla="val 54220"/>
              <a:gd name="adj2" fmla="val 100744"/>
              <a:gd name="adj3" fmla="val 54220"/>
              <a:gd name="adj4" fmla="val 148537"/>
              <a:gd name="adj5" fmla="val 34103"/>
              <a:gd name="adj6" fmla="val 185021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광주</a:t>
            </a:r>
          </a:p>
        </p:txBody>
      </p:sp>
      <p:sp>
        <p:nvSpPr>
          <p:cNvPr id="79" name="설명선: 굽은 선 78">
            <a:extLst>
              <a:ext uri="{FF2B5EF4-FFF2-40B4-BE49-F238E27FC236}">
                <a16:creationId xmlns:a16="http://schemas.microsoft.com/office/drawing/2014/main" id="{E2FE3D10-1531-4E73-87FB-67AF374193F6}"/>
              </a:ext>
            </a:extLst>
          </p:cNvPr>
          <p:cNvSpPr/>
          <p:nvPr/>
        </p:nvSpPr>
        <p:spPr>
          <a:xfrm>
            <a:off x="8227255" y="2921053"/>
            <a:ext cx="1398883" cy="507948"/>
          </a:xfrm>
          <a:prstGeom prst="borderCallout2">
            <a:avLst>
              <a:gd name="adj1" fmla="val 49153"/>
              <a:gd name="adj2" fmla="val 139"/>
              <a:gd name="adj3" fmla="val 133076"/>
              <a:gd name="adj4" fmla="val -40811"/>
              <a:gd name="adj5" fmla="val 260720"/>
              <a:gd name="adj6" fmla="val -64692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대구</a:t>
            </a:r>
          </a:p>
        </p:txBody>
      </p:sp>
      <p:sp>
        <p:nvSpPr>
          <p:cNvPr id="80" name="설명선: 굽은 선 79">
            <a:extLst>
              <a:ext uri="{FF2B5EF4-FFF2-40B4-BE49-F238E27FC236}">
                <a16:creationId xmlns:a16="http://schemas.microsoft.com/office/drawing/2014/main" id="{79EEEEBD-B5D4-44D6-9DE6-86DA9A3BFC5B}"/>
              </a:ext>
            </a:extLst>
          </p:cNvPr>
          <p:cNvSpPr/>
          <p:nvPr/>
        </p:nvSpPr>
        <p:spPr>
          <a:xfrm>
            <a:off x="9012217" y="3837802"/>
            <a:ext cx="1398883" cy="507948"/>
          </a:xfrm>
          <a:prstGeom prst="borderCallout2">
            <a:avLst>
              <a:gd name="adj1" fmla="val 49153"/>
              <a:gd name="adj2" fmla="val 139"/>
              <a:gd name="adj3" fmla="val 54220"/>
              <a:gd name="adj4" fmla="val -42083"/>
              <a:gd name="adj5" fmla="val 120003"/>
              <a:gd name="adj6" fmla="val -82801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울산</a:t>
            </a:r>
          </a:p>
        </p:txBody>
      </p:sp>
      <p:sp>
        <p:nvSpPr>
          <p:cNvPr id="81" name="설명선: 굽은 선 80">
            <a:extLst>
              <a:ext uri="{FF2B5EF4-FFF2-40B4-BE49-F238E27FC236}">
                <a16:creationId xmlns:a16="http://schemas.microsoft.com/office/drawing/2014/main" id="{C4A951F5-6D63-4A58-A35E-9EDCC24DB968}"/>
              </a:ext>
            </a:extLst>
          </p:cNvPr>
          <p:cNvSpPr/>
          <p:nvPr/>
        </p:nvSpPr>
        <p:spPr>
          <a:xfrm>
            <a:off x="9012217" y="4753554"/>
            <a:ext cx="1398883" cy="507948"/>
          </a:xfrm>
          <a:prstGeom prst="borderCallout2">
            <a:avLst>
              <a:gd name="adj1" fmla="val 49153"/>
              <a:gd name="adj2" fmla="val 139"/>
              <a:gd name="adj3" fmla="val 54220"/>
              <a:gd name="adj4" fmla="val -42083"/>
              <a:gd name="adj5" fmla="val -773"/>
              <a:gd name="adj6" fmla="val -82649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부산</a:t>
            </a:r>
          </a:p>
        </p:txBody>
      </p:sp>
      <p:sp>
        <p:nvSpPr>
          <p:cNvPr id="82" name="설명선: 굽은 선 81">
            <a:extLst>
              <a:ext uri="{FF2B5EF4-FFF2-40B4-BE49-F238E27FC236}">
                <a16:creationId xmlns:a16="http://schemas.microsoft.com/office/drawing/2014/main" id="{25D5A623-0307-4C8C-A8AC-6535B07C65AB}"/>
              </a:ext>
            </a:extLst>
          </p:cNvPr>
          <p:cNvSpPr/>
          <p:nvPr/>
        </p:nvSpPr>
        <p:spPr>
          <a:xfrm>
            <a:off x="7442293" y="5542150"/>
            <a:ext cx="1398883" cy="507948"/>
          </a:xfrm>
          <a:prstGeom prst="borderCallout2">
            <a:avLst>
              <a:gd name="adj1" fmla="val 49153"/>
              <a:gd name="adj2" fmla="val 139"/>
              <a:gd name="adj3" fmla="val 54220"/>
              <a:gd name="adj4" fmla="val -42083"/>
              <a:gd name="adj5" fmla="val 131083"/>
              <a:gd name="adj6" fmla="val -65857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제주도</a:t>
            </a:r>
          </a:p>
        </p:txBody>
      </p:sp>
      <p:sp>
        <p:nvSpPr>
          <p:cNvPr id="83" name="설명선: 굽은 선 82">
            <a:extLst>
              <a:ext uri="{FF2B5EF4-FFF2-40B4-BE49-F238E27FC236}">
                <a16:creationId xmlns:a16="http://schemas.microsoft.com/office/drawing/2014/main" id="{EA23E45F-96CD-44E9-88AC-9DB2B715FBD4}"/>
              </a:ext>
            </a:extLst>
          </p:cNvPr>
          <p:cNvSpPr/>
          <p:nvPr/>
        </p:nvSpPr>
        <p:spPr>
          <a:xfrm>
            <a:off x="2828692" y="2492144"/>
            <a:ext cx="1284213" cy="499295"/>
          </a:xfrm>
          <a:prstGeom prst="borderCallout2">
            <a:avLst>
              <a:gd name="adj1" fmla="val 54220"/>
              <a:gd name="adj2" fmla="val 100744"/>
              <a:gd name="adj3" fmla="val 54220"/>
              <a:gd name="adj4" fmla="val 148537"/>
              <a:gd name="adj5" fmla="val 126978"/>
              <a:gd name="adj6" fmla="val 270703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</a:t>
            </a:r>
            <a:endParaRPr lang="ko-KR" altLang="en-US" sz="2500" b="1" dirty="0">
              <a:solidFill>
                <a:srgbClr val="333F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설명선: 굽은 선 83">
            <a:extLst>
              <a:ext uri="{FF2B5EF4-FFF2-40B4-BE49-F238E27FC236}">
                <a16:creationId xmlns:a16="http://schemas.microsoft.com/office/drawing/2014/main" id="{2AD96E90-8C5C-4CCF-9E14-2361F1CF6A08}"/>
              </a:ext>
            </a:extLst>
          </p:cNvPr>
          <p:cNvSpPr/>
          <p:nvPr/>
        </p:nvSpPr>
        <p:spPr>
          <a:xfrm>
            <a:off x="8674979" y="1159714"/>
            <a:ext cx="1284213" cy="499295"/>
          </a:xfrm>
          <a:prstGeom prst="borderCallout2">
            <a:avLst>
              <a:gd name="adj1" fmla="val 54220"/>
              <a:gd name="adj2" fmla="val 2354"/>
              <a:gd name="adj3" fmla="val 54221"/>
              <a:gd name="adj4" fmla="val -75430"/>
              <a:gd name="adj5" fmla="val 320106"/>
              <a:gd name="adj6" fmla="val -117677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강원</a:t>
            </a:r>
            <a:endParaRPr lang="ko-KR" altLang="en-US" sz="2500" b="1" dirty="0">
              <a:solidFill>
                <a:srgbClr val="333F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설명선: 굽은 선 84">
            <a:extLst>
              <a:ext uri="{FF2B5EF4-FFF2-40B4-BE49-F238E27FC236}">
                <a16:creationId xmlns:a16="http://schemas.microsoft.com/office/drawing/2014/main" id="{A5ECF024-4AC2-40D8-876B-600188C6549E}"/>
              </a:ext>
            </a:extLst>
          </p:cNvPr>
          <p:cNvSpPr/>
          <p:nvPr/>
        </p:nvSpPr>
        <p:spPr>
          <a:xfrm>
            <a:off x="2058556" y="3424103"/>
            <a:ext cx="1284213" cy="499295"/>
          </a:xfrm>
          <a:prstGeom prst="borderCallout2">
            <a:avLst>
              <a:gd name="adj1" fmla="val 54220"/>
              <a:gd name="adj2" fmla="val 100744"/>
              <a:gd name="adj3" fmla="val 50890"/>
              <a:gd name="adj4" fmla="val 237865"/>
              <a:gd name="adj5" fmla="val 53723"/>
              <a:gd name="adj6" fmla="val 339317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충북</a:t>
            </a:r>
          </a:p>
        </p:txBody>
      </p:sp>
      <p:sp>
        <p:nvSpPr>
          <p:cNvPr id="87" name="설명선: 굽은 선 86">
            <a:extLst>
              <a:ext uri="{FF2B5EF4-FFF2-40B4-BE49-F238E27FC236}">
                <a16:creationId xmlns:a16="http://schemas.microsoft.com/office/drawing/2014/main" id="{CF2EA888-336C-4EA0-A2AC-3CAF08B4ADBD}"/>
              </a:ext>
            </a:extLst>
          </p:cNvPr>
          <p:cNvSpPr/>
          <p:nvPr/>
        </p:nvSpPr>
        <p:spPr>
          <a:xfrm>
            <a:off x="9025829" y="2244958"/>
            <a:ext cx="1284213" cy="499295"/>
          </a:xfrm>
          <a:prstGeom prst="borderCallout2">
            <a:avLst>
              <a:gd name="adj1" fmla="val 54220"/>
              <a:gd name="adj2" fmla="val 2354"/>
              <a:gd name="adj3" fmla="val 54221"/>
              <a:gd name="adj4" fmla="val -75430"/>
              <a:gd name="adj5" fmla="val 266829"/>
              <a:gd name="adj6" fmla="val -116382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경북</a:t>
            </a:r>
          </a:p>
        </p:txBody>
      </p:sp>
      <p:sp>
        <p:nvSpPr>
          <p:cNvPr id="88" name="설명선: 굽은 선 87">
            <a:extLst>
              <a:ext uri="{FF2B5EF4-FFF2-40B4-BE49-F238E27FC236}">
                <a16:creationId xmlns:a16="http://schemas.microsoft.com/office/drawing/2014/main" id="{B46F4D59-CC4C-4DA5-9C7E-C00CFA8D0C6C}"/>
              </a:ext>
            </a:extLst>
          </p:cNvPr>
          <p:cNvSpPr/>
          <p:nvPr/>
        </p:nvSpPr>
        <p:spPr>
          <a:xfrm>
            <a:off x="10274550" y="3257610"/>
            <a:ext cx="1284213" cy="499295"/>
          </a:xfrm>
          <a:prstGeom prst="borderCallout2">
            <a:avLst>
              <a:gd name="adj1" fmla="val 54220"/>
              <a:gd name="adj2" fmla="val 2354"/>
              <a:gd name="adj3" fmla="val 107498"/>
              <a:gd name="adj4" fmla="val -166052"/>
              <a:gd name="adj5" fmla="val 290138"/>
              <a:gd name="adj6" fmla="val -236780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경남</a:t>
            </a:r>
          </a:p>
        </p:txBody>
      </p:sp>
      <p:sp>
        <p:nvSpPr>
          <p:cNvPr id="89" name="설명선: 굽은 선 88">
            <a:extLst>
              <a:ext uri="{FF2B5EF4-FFF2-40B4-BE49-F238E27FC236}">
                <a16:creationId xmlns:a16="http://schemas.microsoft.com/office/drawing/2014/main" id="{3CAADAB4-69A0-418F-8DB0-8A46F2817A59}"/>
              </a:ext>
            </a:extLst>
          </p:cNvPr>
          <p:cNvSpPr/>
          <p:nvPr/>
        </p:nvSpPr>
        <p:spPr>
          <a:xfrm>
            <a:off x="1762096" y="4859199"/>
            <a:ext cx="1284213" cy="499295"/>
          </a:xfrm>
          <a:prstGeom prst="borderCallout2">
            <a:avLst>
              <a:gd name="adj1" fmla="val 54220"/>
              <a:gd name="adj2" fmla="val 100744"/>
              <a:gd name="adj3" fmla="val -45674"/>
              <a:gd name="adj4" fmla="val 187375"/>
              <a:gd name="adj5" fmla="val -69479"/>
              <a:gd name="adj6" fmla="val 367798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전북</a:t>
            </a:r>
          </a:p>
        </p:txBody>
      </p:sp>
      <p:sp>
        <p:nvSpPr>
          <p:cNvPr id="90" name="설명선: 굽은 선 89">
            <a:extLst>
              <a:ext uri="{FF2B5EF4-FFF2-40B4-BE49-F238E27FC236}">
                <a16:creationId xmlns:a16="http://schemas.microsoft.com/office/drawing/2014/main" id="{2730D55E-A5D3-41FC-A9C4-C678FB6A630C}"/>
              </a:ext>
            </a:extLst>
          </p:cNvPr>
          <p:cNvSpPr/>
          <p:nvPr/>
        </p:nvSpPr>
        <p:spPr>
          <a:xfrm>
            <a:off x="2823944" y="5631897"/>
            <a:ext cx="1284213" cy="499295"/>
          </a:xfrm>
          <a:prstGeom prst="borderCallout2">
            <a:avLst>
              <a:gd name="adj1" fmla="val 54220"/>
              <a:gd name="adj2" fmla="val 100744"/>
              <a:gd name="adj3" fmla="val -45674"/>
              <a:gd name="adj4" fmla="val 187375"/>
              <a:gd name="adj5" fmla="val -66149"/>
              <a:gd name="adj6" fmla="val 260346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전남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8A7B00-B663-4ADF-AF3C-45C07BDA13F3}"/>
              </a:ext>
            </a:extLst>
          </p:cNvPr>
          <p:cNvSpPr/>
          <p:nvPr/>
        </p:nvSpPr>
        <p:spPr>
          <a:xfrm>
            <a:off x="2554830" y="223913"/>
            <a:ext cx="6123667" cy="1100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6-1)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천식예측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기준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설명선: 굽은 선 84">
            <a:extLst>
              <a:ext uri="{FF2B5EF4-FFF2-40B4-BE49-F238E27FC236}">
                <a16:creationId xmlns:a16="http://schemas.microsoft.com/office/drawing/2014/main" id="{A5ECF024-4AC2-40D8-876B-600188C6549E}"/>
              </a:ext>
            </a:extLst>
          </p:cNvPr>
          <p:cNvSpPr/>
          <p:nvPr/>
        </p:nvSpPr>
        <p:spPr>
          <a:xfrm>
            <a:off x="4471741" y="5860352"/>
            <a:ext cx="1284213" cy="499295"/>
          </a:xfrm>
          <a:prstGeom prst="borderCallout2">
            <a:avLst>
              <a:gd name="adj1" fmla="val 54220"/>
              <a:gd name="adj2" fmla="val 100744"/>
              <a:gd name="adj3" fmla="val -72728"/>
              <a:gd name="adj4" fmla="val 200484"/>
              <a:gd name="adj5" fmla="val -421791"/>
              <a:gd name="adj6" fmla="val 181392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충남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13734" y="1445542"/>
            <a:ext cx="1595375" cy="42693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16</a:t>
            </a:r>
            <a:r>
              <a:rPr lang="ko-KR" altLang="en-US" b="1" dirty="0">
                <a:solidFill>
                  <a:sysClr val="windowText" lastClr="000000"/>
                </a:solidFill>
              </a:rPr>
              <a:t>개 지역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413EBDC-F06C-462B-958A-3F24D25CB76D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74995" y="299889"/>
            <a:ext cx="6123667" cy="1100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6-1)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천식예측의 기준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109934"/>
              </p:ext>
            </p:extLst>
          </p:nvPr>
        </p:nvGraphicFramePr>
        <p:xfrm>
          <a:off x="1113503" y="1705835"/>
          <a:ext cx="9169114" cy="248545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013091">
                  <a:extLst>
                    <a:ext uri="{9D8B030D-6E8A-4147-A177-3AD203B41FA5}">
                      <a16:colId xmlns:a16="http://schemas.microsoft.com/office/drawing/2014/main" val="650730870"/>
                    </a:ext>
                  </a:extLst>
                </a:gridCol>
                <a:gridCol w="7156023">
                  <a:extLst>
                    <a:ext uri="{9D8B030D-6E8A-4147-A177-3AD203B41FA5}">
                      <a16:colId xmlns:a16="http://schemas.microsoft.com/office/drawing/2014/main" val="2213856355"/>
                    </a:ext>
                  </a:extLst>
                </a:gridCol>
              </a:tblGrid>
              <a:tr h="4507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err="1">
                          <a:effectLst/>
                        </a:rPr>
                        <a:t>오존농도</a:t>
                      </a:r>
                      <a:r>
                        <a:rPr lang="en-US" altLang="ko-KR" sz="2000" kern="0" spc="0" dirty="0">
                          <a:effectLst/>
                        </a:rPr>
                        <a:t>(</a:t>
                      </a:r>
                      <a:r>
                        <a:rPr lang="en-US" sz="2000" kern="0" spc="0" dirty="0">
                          <a:effectLst/>
                        </a:rPr>
                        <a:t>ppm)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effectLst/>
                        </a:rPr>
                        <a:t>작용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275859289"/>
                  </a:ext>
                </a:extLst>
              </a:tr>
              <a:tr h="4507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effectLst/>
                        </a:rPr>
                        <a:t>0.01~0.02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effectLst/>
                        </a:rPr>
                        <a:t>다소의 냄새를 느낀다</a:t>
                      </a:r>
                      <a:r>
                        <a:rPr lang="en-US" altLang="ko-KR" sz="2000" kern="0" spc="0" dirty="0">
                          <a:effectLst/>
                        </a:rPr>
                        <a:t>.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542474974"/>
                  </a:ext>
                </a:extLst>
              </a:tr>
              <a:tr h="97291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effectLst/>
                        </a:rPr>
                        <a:t>0.1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effectLst/>
                        </a:rPr>
                        <a:t>확실히 냄새가 나고</a:t>
                      </a:r>
                      <a:r>
                        <a:rPr lang="en-US" altLang="ko-KR" sz="2000" kern="0" spc="0" dirty="0">
                          <a:effectLst/>
                        </a:rPr>
                        <a:t>, </a:t>
                      </a:r>
                      <a:r>
                        <a:rPr lang="ko-KR" altLang="en-US" sz="2000" kern="0" spc="0" dirty="0">
                          <a:effectLst/>
                        </a:rPr>
                        <a:t>코나 목에 자극을 느낀다</a:t>
                      </a:r>
                      <a:r>
                        <a:rPr lang="en-US" altLang="ko-KR" sz="2000" kern="0" spc="0" dirty="0">
                          <a:effectLst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코나 목에 자극을 느끼면 천식이 악화되거나 발병 확률이</a:t>
                      </a:r>
                      <a:endParaRPr lang="en-US" altLang="ko-KR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증가됨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585986"/>
                  </a:ext>
                </a:extLst>
              </a:tr>
              <a:tr h="4507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effectLst/>
                        </a:rPr>
                        <a:t>0.2~0.5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effectLst/>
                        </a:rPr>
                        <a:t>3</a:t>
                      </a:r>
                      <a:r>
                        <a:rPr lang="ko-KR" altLang="en-US" sz="2000" kern="0" spc="0" dirty="0">
                          <a:effectLst/>
                        </a:rPr>
                        <a:t>∼</a:t>
                      </a:r>
                      <a:r>
                        <a:rPr lang="en-US" altLang="ko-KR" sz="2000" kern="0" spc="0" dirty="0">
                          <a:effectLst/>
                        </a:rPr>
                        <a:t>6</a:t>
                      </a:r>
                      <a:r>
                        <a:rPr lang="ko-KR" altLang="en-US" sz="2000" kern="0" spc="0" dirty="0">
                          <a:effectLst/>
                        </a:rPr>
                        <a:t>시간 노출되면 시각이 떨어진다</a:t>
                      </a:r>
                      <a:r>
                        <a:rPr lang="en-US" altLang="ko-KR" sz="2000" kern="0" spc="0" dirty="0">
                          <a:effectLst/>
                        </a:rPr>
                        <a:t>.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1450643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8209FC0-5697-4866-9DB8-65DB3665D4A9}"/>
              </a:ext>
            </a:extLst>
          </p:cNvPr>
          <p:cNvSpPr txBox="1"/>
          <p:nvPr/>
        </p:nvSpPr>
        <p:spPr>
          <a:xfrm>
            <a:off x="1076855" y="4249151"/>
            <a:ext cx="1018902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대기 중에 배출된 광화학 </a:t>
            </a:r>
            <a:r>
              <a:rPr lang="ko-KR" altLang="en-US" dirty="0" err="1"/>
              <a:t>옥시던트의</a:t>
            </a:r>
            <a:r>
              <a:rPr lang="ko-KR" altLang="en-US" dirty="0"/>
              <a:t> 일종으로 </a:t>
            </a:r>
            <a:r>
              <a:rPr lang="en-US" altLang="ko-KR" dirty="0"/>
              <a:t>2</a:t>
            </a:r>
            <a:r>
              <a:rPr lang="ko-KR" altLang="en-US" dirty="0"/>
              <a:t>차 오염물질에 속한다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반복 노출시에는 폐에 영향을 미치며</a:t>
            </a:r>
            <a:r>
              <a:rPr lang="en-US" altLang="ko-KR" dirty="0"/>
              <a:t>, </a:t>
            </a:r>
            <a:r>
              <a:rPr lang="ko-KR" altLang="en-US" dirty="0"/>
              <a:t>폐기종 및 천식을 악화시키고</a:t>
            </a:r>
            <a:r>
              <a:rPr lang="en-US" altLang="ko-KR" dirty="0"/>
              <a:t>, </a:t>
            </a:r>
            <a:r>
              <a:rPr lang="ko-KR" altLang="en-US" dirty="0"/>
              <a:t>폐활량을 감소 시킬 수 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특히 기관지 천식환자나 호흡기 </a:t>
            </a:r>
            <a:r>
              <a:rPr lang="ko-KR" altLang="en-US" dirty="0" err="1"/>
              <a:t>질환자</a:t>
            </a:r>
            <a:r>
              <a:rPr lang="en-US" altLang="ko-KR" dirty="0"/>
              <a:t>, </a:t>
            </a:r>
            <a:r>
              <a:rPr lang="ko-KR" altLang="en-US" dirty="0"/>
              <a:t>어린이</a:t>
            </a:r>
            <a:r>
              <a:rPr lang="en-US" altLang="ko-KR" dirty="0"/>
              <a:t>, </a:t>
            </a:r>
            <a:r>
              <a:rPr lang="ko-KR" altLang="en-US" dirty="0"/>
              <a:t>노약자 등에게는 많은 영향을 미친다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B40DFE-EC39-4FFE-ABB5-93E9EFCD4BD5}"/>
              </a:ext>
            </a:extLst>
          </p:cNvPr>
          <p:cNvSpPr txBox="1"/>
          <p:nvPr/>
        </p:nvSpPr>
        <p:spPr>
          <a:xfrm>
            <a:off x="1113503" y="6277494"/>
            <a:ext cx="68596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https://www.airkorea.or.kr/web/airMatter?pMENU_NO=130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6419FF-0119-40B2-9382-63C770EFBF71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60664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554830" y="343322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6-2)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새로운 천식 예측 기준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-1845128" y="-1429314"/>
            <a:ext cx="1448053" cy="88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prstClr val="white">
                    <a:lumMod val="75000"/>
                  </a:prstClr>
                </a:solidFill>
              </a:rPr>
              <a:t>CONTENTS A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4E13C9E2-4C39-4B10-94C6-8210FBB41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95" y="2491795"/>
            <a:ext cx="958438" cy="958438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2829879" y="2495346"/>
            <a:ext cx="958438" cy="103184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11790-BC31-46D9-A470-5008D8934333}"/>
              </a:ext>
            </a:extLst>
          </p:cNvPr>
          <p:cNvSpPr txBox="1"/>
          <p:nvPr/>
        </p:nvSpPr>
        <p:spPr>
          <a:xfrm>
            <a:off x="694620" y="3703151"/>
            <a:ext cx="258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16</a:t>
            </a:r>
            <a:r>
              <a:rPr lang="ko-KR" altLang="en-US" b="1" dirty="0"/>
              <a:t>개 지역</a:t>
            </a:r>
            <a:r>
              <a:rPr lang="en-US" altLang="ko-KR" b="1" dirty="0"/>
              <a:t>(</a:t>
            </a:r>
            <a:r>
              <a:rPr lang="ko-KR" altLang="en-US" b="1" dirty="0"/>
              <a:t>일별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3F162FC-9D8A-4824-ADF1-73E334EE5B07}"/>
              </a:ext>
            </a:extLst>
          </p:cNvPr>
          <p:cNvSpPr/>
          <p:nvPr/>
        </p:nvSpPr>
        <p:spPr>
          <a:xfrm>
            <a:off x="4079450" y="2571307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최저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기온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℃</a:t>
            </a:r>
            <a:r>
              <a:rPr lang="en-US" altLang="ko-KR" sz="1400" b="1" dirty="0">
                <a:solidFill>
                  <a:srgbClr val="000000"/>
                </a:solidFill>
              </a:rPr>
              <a:t>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7CABCF8-9B17-4270-99D3-5CA66E4C2477}"/>
              </a:ext>
            </a:extLst>
          </p:cNvPr>
          <p:cNvSpPr/>
          <p:nvPr/>
        </p:nvSpPr>
        <p:spPr>
          <a:xfrm>
            <a:off x="5284905" y="2571307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일교차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℃</a:t>
            </a:r>
            <a:r>
              <a:rPr lang="en-US" altLang="ko-KR" sz="1400" b="1" dirty="0">
                <a:solidFill>
                  <a:srgbClr val="000000"/>
                </a:solidFill>
              </a:rPr>
              <a:t>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849F04F-0D90-4CB3-9A7A-048652E7D4F2}"/>
              </a:ext>
            </a:extLst>
          </p:cNvPr>
          <p:cNvSpPr/>
          <p:nvPr/>
        </p:nvSpPr>
        <p:spPr>
          <a:xfrm>
            <a:off x="6490360" y="2571307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습도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(%)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F8F8EFDB-EC67-49A2-AA8D-94CEDAD0BF37}"/>
              </a:ext>
            </a:extLst>
          </p:cNvPr>
          <p:cNvSpPr/>
          <p:nvPr/>
        </p:nvSpPr>
        <p:spPr>
          <a:xfrm>
            <a:off x="7695815" y="2571307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기압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</a:rPr>
              <a:t>hPa</a:t>
            </a:r>
            <a:r>
              <a:rPr lang="en-US" altLang="ko-KR" sz="1400" b="1" dirty="0">
                <a:solidFill>
                  <a:srgbClr val="000000"/>
                </a:solidFill>
              </a:rPr>
              <a:t>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B300396-8130-4EF5-8F53-9E55E354F727}"/>
              </a:ext>
            </a:extLst>
          </p:cNvPr>
          <p:cNvSpPr txBox="1"/>
          <p:nvPr/>
        </p:nvSpPr>
        <p:spPr>
          <a:xfrm>
            <a:off x="4400077" y="3667536"/>
            <a:ext cx="393558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기존에 나와있는 </a:t>
            </a:r>
            <a:r>
              <a:rPr lang="en-US" altLang="ko-KR" b="1" dirty="0"/>
              <a:t>ALI</a:t>
            </a:r>
            <a:r>
              <a:rPr lang="ko-KR" altLang="en-US" b="1" dirty="0"/>
              <a:t>의 산출요소</a:t>
            </a:r>
            <a:endParaRPr lang="en-US" altLang="ko-KR" b="1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F5387A66-D097-40F5-BC49-0859630CDB8C}"/>
              </a:ext>
            </a:extLst>
          </p:cNvPr>
          <p:cNvSpPr/>
          <p:nvPr/>
        </p:nvSpPr>
        <p:spPr>
          <a:xfrm>
            <a:off x="9681460" y="2532421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FB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오존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(ppm)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88" name="덧셈 기호 4">
            <a:extLst>
              <a:ext uri="{FF2B5EF4-FFF2-40B4-BE49-F238E27FC236}">
                <a16:creationId xmlns:a16="http://schemas.microsoft.com/office/drawing/2014/main" id="{07C6E800-2FBD-40E9-9E66-3EC0BCD9709E}"/>
              </a:ext>
            </a:extLst>
          </p:cNvPr>
          <p:cNvSpPr/>
          <p:nvPr/>
        </p:nvSpPr>
        <p:spPr>
          <a:xfrm>
            <a:off x="8901270" y="2727712"/>
            <a:ext cx="610782" cy="609570"/>
          </a:xfrm>
          <a:prstGeom prst="mathPlu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같음 기호 88">
            <a:extLst>
              <a:ext uri="{FF2B5EF4-FFF2-40B4-BE49-F238E27FC236}">
                <a16:creationId xmlns:a16="http://schemas.microsoft.com/office/drawing/2014/main" id="{6D5B1F3A-2138-4FDD-A657-409D3595EA3E}"/>
              </a:ext>
            </a:extLst>
          </p:cNvPr>
          <p:cNvSpPr/>
          <p:nvPr/>
        </p:nvSpPr>
        <p:spPr>
          <a:xfrm>
            <a:off x="1003926" y="4883873"/>
            <a:ext cx="773867" cy="467392"/>
          </a:xfrm>
          <a:prstGeom prst="mathEqual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705B99A-E6C4-43A9-945F-E6E318498C67}"/>
              </a:ext>
            </a:extLst>
          </p:cNvPr>
          <p:cNvSpPr txBox="1"/>
          <p:nvPr/>
        </p:nvSpPr>
        <p:spPr>
          <a:xfrm>
            <a:off x="1800276" y="4802098"/>
            <a:ext cx="612597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새로운 </a:t>
            </a:r>
            <a:r>
              <a:rPr lang="en-US" altLang="ko-KR" sz="3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ALI(</a:t>
            </a:r>
            <a:r>
              <a:rPr lang="ko-KR" altLang="en-US" sz="3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천식위험지수</a:t>
            </a:r>
            <a:r>
              <a:rPr lang="en-US" altLang="ko-KR" sz="3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3500" b="1" dirty="0">
              <a:solidFill>
                <a:srgbClr val="333F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0972E84-1E11-4DD8-A641-6CF06F84F8AE}"/>
              </a:ext>
            </a:extLst>
          </p:cNvPr>
          <p:cNvSpPr txBox="1"/>
          <p:nvPr/>
        </p:nvSpPr>
        <p:spPr>
          <a:xfrm>
            <a:off x="8901270" y="3608767"/>
            <a:ext cx="304454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새로운 </a:t>
            </a:r>
            <a:r>
              <a:rPr lang="en-US" altLang="ko-KR" b="1" dirty="0"/>
              <a:t>ALI</a:t>
            </a:r>
            <a:r>
              <a:rPr lang="ko-KR" altLang="en-US" b="1" dirty="0"/>
              <a:t>의 산출요소</a:t>
            </a:r>
            <a:endParaRPr lang="en-US" altLang="ko-KR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A89F151-F36B-416E-BBD3-8D4AC5D6EB97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1368943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94680" y="544946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9638" y="303520"/>
            <a:ext cx="6123667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6-3) </a:t>
            </a:r>
            <a:r>
              <a:rPr lang="ko-KR" altLang="en-US" sz="3000" b="1" dirty="0" err="1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공공데이터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수집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collection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pic>
        <p:nvPicPr>
          <p:cNvPr id="1026" name="Picture 2" descr="C:\Users\Administrator\Desktop\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7699" y="1629131"/>
            <a:ext cx="3984302" cy="3187601"/>
          </a:xfrm>
          <a:prstGeom prst="rect">
            <a:avLst/>
          </a:prstGeom>
          <a:noFill/>
        </p:spPr>
      </p:pic>
      <p:pic>
        <p:nvPicPr>
          <p:cNvPr id="5" name="Picture 3" descr="C:\Users\Administrator\Desktop\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86630" y="2595422"/>
            <a:ext cx="3710074" cy="1181597"/>
          </a:xfrm>
          <a:prstGeom prst="rect">
            <a:avLst/>
          </a:prstGeom>
          <a:noFill/>
        </p:spPr>
      </p:pic>
      <p:sp>
        <p:nvSpPr>
          <p:cNvPr id="22" name="위로 굽은 화살표 21"/>
          <p:cNvSpPr/>
          <p:nvPr/>
        </p:nvSpPr>
        <p:spPr>
          <a:xfrm rot="10800000" flipH="1">
            <a:off x="4576661" y="1689689"/>
            <a:ext cx="887506" cy="851647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 화살표 23"/>
          <p:cNvSpPr/>
          <p:nvPr/>
        </p:nvSpPr>
        <p:spPr>
          <a:xfrm rot="13550032">
            <a:off x="3188327" y="4161042"/>
            <a:ext cx="568998" cy="5564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87699" y="5052256"/>
            <a:ext cx="5508301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기상청에서 지역과 시간대 </a:t>
            </a:r>
            <a:endParaRPr lang="en-US" altLang="ko-KR" dirty="0"/>
          </a:p>
          <a:p>
            <a:r>
              <a:rPr lang="ko-KR" altLang="en-US" dirty="0"/>
              <a:t>필요한 자료를 선택하면 쉽게 조회와 다운로드 가능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9675" y="6058867"/>
            <a:ext cx="632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 </a:t>
            </a:r>
            <a:r>
              <a:rPr lang="en-US" altLang="ko-KR" dirty="0"/>
              <a:t>: https://data.kma.go.kr/cmmn/main.do</a:t>
            </a:r>
            <a:endParaRPr lang="ko-KR" altLang="en-US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3562B2DE-330C-497F-BF5F-F6841CF8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71881" y="1619214"/>
            <a:ext cx="4715075" cy="3197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왼쪽 화살표 13">
            <a:extLst>
              <a:ext uri="{FF2B5EF4-FFF2-40B4-BE49-F238E27FC236}">
                <a16:creationId xmlns:a16="http://schemas.microsoft.com/office/drawing/2014/main" id="{9E4BBC18-5790-4635-A1AD-728312E2BA5A}"/>
              </a:ext>
            </a:extLst>
          </p:cNvPr>
          <p:cNvSpPr/>
          <p:nvPr/>
        </p:nvSpPr>
        <p:spPr>
          <a:xfrm>
            <a:off x="8826261" y="2769271"/>
            <a:ext cx="606314" cy="44870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31016E-7CE2-435C-9276-3DC81662DB43}"/>
              </a:ext>
            </a:extLst>
          </p:cNvPr>
          <p:cNvSpPr txBox="1"/>
          <p:nvPr/>
        </p:nvSpPr>
        <p:spPr>
          <a:xfrm>
            <a:off x="6771881" y="4986610"/>
            <a:ext cx="4715075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공공데이터 </a:t>
            </a:r>
            <a:r>
              <a:rPr lang="ko-KR" altLang="en-US" dirty="0" err="1"/>
              <a:t>포털에서</a:t>
            </a:r>
            <a:r>
              <a:rPr lang="ko-KR" altLang="en-US" dirty="0"/>
              <a:t> 파일데이터에 접속해 원하는 정보를 골라 선택 다운로드 클릭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9BA45A-987C-4AD3-8CE3-4B36137EAAC7}"/>
              </a:ext>
            </a:extLst>
          </p:cNvPr>
          <p:cNvSpPr txBox="1"/>
          <p:nvPr/>
        </p:nvSpPr>
        <p:spPr>
          <a:xfrm>
            <a:off x="5464167" y="6068387"/>
            <a:ext cx="632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 </a:t>
            </a:r>
            <a:r>
              <a:rPr lang="en-US" altLang="ko-KR" dirty="0"/>
              <a:t>: https://www.data.go.kr/dataset/15028050/fileData.do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A6E447F-2159-49B0-BCA6-F59BF0910B54}"/>
              </a:ext>
            </a:extLst>
          </p:cNvPr>
          <p:cNvSpPr/>
          <p:nvPr/>
        </p:nvSpPr>
        <p:spPr>
          <a:xfrm>
            <a:off x="3429242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1114696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0" y="0"/>
            <a:ext cx="1918067" cy="1265531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1874475" y="130064"/>
            <a:ext cx="2219360" cy="122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5000" b="1" dirty="0">
                <a:solidFill>
                  <a:schemeClr val="tx2">
                    <a:lumMod val="75000"/>
                  </a:schemeClr>
                </a:solidFill>
              </a:rPr>
              <a:t>목  차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034632" y="2688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79389" y="2048539"/>
            <a:ext cx="4616611" cy="335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b="1" dirty="0"/>
              <a:t>팀원 소개</a:t>
            </a:r>
            <a:endParaRPr lang="en-US" altLang="ko-KR" sz="25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b="1" dirty="0"/>
              <a:t>개발 동기</a:t>
            </a:r>
            <a:endParaRPr lang="en-US" altLang="ko-KR" sz="25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b="1" dirty="0"/>
              <a:t>선정 질병</a:t>
            </a:r>
            <a:endParaRPr lang="en-US" altLang="ko-KR" sz="25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b="1" dirty="0"/>
              <a:t>목표</a:t>
            </a:r>
            <a:endParaRPr lang="en-US" altLang="ko-KR" sz="2500" b="1" dirty="0"/>
          </a:p>
          <a:p>
            <a:pPr>
              <a:lnSpc>
                <a:spcPct val="150000"/>
              </a:lnSpc>
            </a:pPr>
            <a:r>
              <a:rPr lang="en-US" altLang="ko-KR" sz="2200" b="1" dirty="0"/>
              <a:t>     4-1 ) </a:t>
            </a:r>
            <a:r>
              <a:rPr lang="ko-KR" altLang="en-US" sz="2200" b="1" dirty="0"/>
              <a:t>기능</a:t>
            </a:r>
            <a:endParaRPr lang="en-US" altLang="ko-KR" sz="2200" b="1" dirty="0"/>
          </a:p>
          <a:p>
            <a:pPr>
              <a:lnSpc>
                <a:spcPct val="150000"/>
              </a:lnSpc>
            </a:pPr>
            <a:r>
              <a:rPr lang="en-US" altLang="ko-KR" sz="2200" b="1" dirty="0"/>
              <a:t>     4-2 ) </a:t>
            </a:r>
            <a:r>
              <a:rPr lang="ko-KR" altLang="en-US" sz="2200" b="1" dirty="0"/>
              <a:t>기대방안</a:t>
            </a:r>
            <a:endParaRPr lang="en-US" altLang="ko-KR" sz="2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9477AB-D02D-43FC-A0FC-4442549B8983}"/>
              </a:ext>
            </a:extLst>
          </p:cNvPr>
          <p:cNvSpPr txBox="1"/>
          <p:nvPr/>
        </p:nvSpPr>
        <p:spPr>
          <a:xfrm>
            <a:off x="5794878" y="2020114"/>
            <a:ext cx="461661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5. </a:t>
            </a:r>
            <a:r>
              <a:rPr lang="ko-KR" altLang="en-US" sz="2500" b="1" dirty="0"/>
              <a:t>개발 환경</a:t>
            </a:r>
            <a:endParaRPr lang="en-US" altLang="ko-KR" sz="2500" b="1" dirty="0"/>
          </a:p>
          <a:p>
            <a:r>
              <a:rPr lang="en-US" altLang="ko-KR" sz="2200" b="1" dirty="0"/>
              <a:t>     5-1 ) </a:t>
            </a:r>
            <a:r>
              <a:rPr lang="ko-KR" altLang="en-US" sz="2200" b="1" dirty="0"/>
              <a:t>개발프로그램 설치</a:t>
            </a:r>
            <a:endParaRPr lang="en-US" altLang="ko-KR" sz="2200" b="1" dirty="0"/>
          </a:p>
          <a:p>
            <a:r>
              <a:rPr lang="en-US" altLang="ko-KR" sz="2200" b="1" dirty="0"/>
              <a:t>     5-2 ) </a:t>
            </a:r>
            <a:r>
              <a:rPr lang="ko-KR" altLang="en-US" sz="2200" b="1" dirty="0"/>
              <a:t>개발프로그램 선정 이유</a:t>
            </a:r>
            <a:endParaRPr lang="en-US" altLang="ko-KR" sz="2200" b="1" dirty="0"/>
          </a:p>
          <a:p>
            <a:r>
              <a:rPr lang="en-US" altLang="ko-KR" sz="2200" b="1" dirty="0"/>
              <a:t>     5-3 ) </a:t>
            </a:r>
            <a:r>
              <a:rPr lang="ko-KR" altLang="en-US" sz="2200" b="1" dirty="0"/>
              <a:t>시스템 흐름도</a:t>
            </a:r>
            <a:endParaRPr lang="en-US" altLang="ko-KR" sz="2200" b="1" dirty="0"/>
          </a:p>
          <a:p>
            <a:r>
              <a:rPr lang="en-US" altLang="ko-KR" sz="2500" b="1" dirty="0"/>
              <a:t>6. </a:t>
            </a:r>
            <a:r>
              <a:rPr lang="ko-KR" altLang="en-US" sz="2500" b="1" dirty="0"/>
              <a:t>지난주 진행 상황</a:t>
            </a:r>
            <a:endParaRPr lang="en-US" altLang="ko-KR" sz="2500" b="1" dirty="0"/>
          </a:p>
          <a:p>
            <a:r>
              <a:rPr lang="en-US" altLang="ko-KR" sz="2500" b="1" dirty="0"/>
              <a:t>7. </a:t>
            </a:r>
            <a:r>
              <a:rPr lang="ko-KR" altLang="en-US" sz="2500" b="1" dirty="0"/>
              <a:t>이번주 진행 상황</a:t>
            </a:r>
            <a:r>
              <a:rPr lang="en-US" altLang="ko-KR" sz="2500" b="1" dirty="0"/>
              <a:t> </a:t>
            </a:r>
          </a:p>
          <a:p>
            <a:r>
              <a:rPr lang="en-US" altLang="ko-KR" sz="2500" b="1" dirty="0"/>
              <a:t>8.</a:t>
            </a:r>
            <a:r>
              <a:rPr lang="ko-KR" altLang="en-US" sz="2500" b="1" dirty="0"/>
              <a:t> 개발 일정</a:t>
            </a:r>
            <a:endParaRPr lang="en-US" altLang="ko-KR" sz="2500" b="1" dirty="0"/>
          </a:p>
          <a:p>
            <a:r>
              <a:rPr lang="en-US" altLang="ko-KR" sz="2200" b="1" dirty="0"/>
              <a:t>     7-1) </a:t>
            </a:r>
            <a:r>
              <a:rPr lang="ko-KR" altLang="en-US" sz="2200" b="1" dirty="0"/>
              <a:t>개발일정</a:t>
            </a:r>
            <a:endParaRPr lang="en-US" altLang="ko-KR" sz="2200" b="1" dirty="0"/>
          </a:p>
          <a:p>
            <a:r>
              <a:rPr lang="en-US" altLang="ko-KR" sz="2200" b="1" dirty="0"/>
              <a:t>     7-2) </a:t>
            </a:r>
            <a:r>
              <a:rPr lang="ko-KR" altLang="en-US" sz="2200" b="1" dirty="0"/>
              <a:t>다음주 개발일정</a:t>
            </a:r>
            <a:endParaRPr lang="en-US" altLang="ko-KR" sz="2200" b="1" dirty="0"/>
          </a:p>
          <a:p>
            <a:r>
              <a:rPr lang="en-US" altLang="ko-KR" sz="2500" b="1" dirty="0"/>
              <a:t>9. </a:t>
            </a:r>
            <a:r>
              <a:rPr lang="ko-KR" altLang="en-US" sz="2500" b="1" dirty="0"/>
              <a:t>참고문헌 및 사이트</a:t>
            </a:r>
            <a:endParaRPr lang="en-US" altLang="ko-KR" sz="2500" b="1" dirty="0"/>
          </a:p>
          <a:p>
            <a:r>
              <a:rPr lang="en-US" altLang="ko-KR" sz="2500" b="1" dirty="0"/>
              <a:t>10. </a:t>
            </a:r>
            <a:r>
              <a:rPr lang="ko-KR" altLang="en-US" sz="2500" b="1" dirty="0"/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172697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94680" y="544946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9638" y="253416"/>
            <a:ext cx="6123667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6-3) </a:t>
            </a:r>
            <a:r>
              <a:rPr lang="ko-KR" altLang="en-US" sz="3000" b="1" dirty="0" err="1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공공데이터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수집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collection</a:t>
            </a:r>
          </a:p>
        </p:txBody>
      </p:sp>
      <p:grpSp>
        <p:nvGrpSpPr>
          <p:cNvPr id="3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83298AFB-E5A9-40D5-BDD2-CA3A8FC6D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8534" y="1553757"/>
            <a:ext cx="5046541" cy="3071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260720-1845-4E4B-8445-F29DA82164C1}"/>
              </a:ext>
            </a:extLst>
          </p:cNvPr>
          <p:cNvSpPr txBox="1"/>
          <p:nvPr/>
        </p:nvSpPr>
        <p:spPr>
          <a:xfrm>
            <a:off x="744813" y="4731254"/>
            <a:ext cx="5046541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</a:t>
            </a:r>
            <a:r>
              <a:rPr lang="ko-KR" altLang="en-US" dirty="0" err="1"/>
              <a:t>에어코리아</a:t>
            </a:r>
            <a:r>
              <a:rPr lang="en-US" altLang="ko-KR" dirty="0"/>
              <a:t>’</a:t>
            </a:r>
            <a:r>
              <a:rPr lang="ko-KR" altLang="en-US" dirty="0"/>
              <a:t>에서 실시간 자료 조회에서 </a:t>
            </a:r>
            <a:endParaRPr lang="en-US" altLang="ko-KR" dirty="0"/>
          </a:p>
          <a:p>
            <a:pPr algn="ctr"/>
            <a:r>
              <a:rPr lang="ko-KR" altLang="en-US" dirty="0"/>
              <a:t>시도별 대기정보 수집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EE733-8D8D-4660-A51E-A1B7B28CF5AD}"/>
              </a:ext>
            </a:extLst>
          </p:cNvPr>
          <p:cNvSpPr txBox="1"/>
          <p:nvPr/>
        </p:nvSpPr>
        <p:spPr>
          <a:xfrm>
            <a:off x="554334" y="6114138"/>
            <a:ext cx="1013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 </a:t>
            </a:r>
            <a:r>
              <a:rPr lang="en-US" altLang="ko-KR" dirty="0"/>
              <a:t>: https://www.airkorea.or.kr/web/sidoCompareAir?itemCode=10003&amp;pMENU_NO=103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B3BBFA-6B6D-400B-9CF0-72433CD2161A}"/>
              </a:ext>
            </a:extLst>
          </p:cNvPr>
          <p:cNvSpPr txBox="1"/>
          <p:nvPr/>
        </p:nvSpPr>
        <p:spPr>
          <a:xfrm>
            <a:off x="6030994" y="4739736"/>
            <a:ext cx="4541375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</a:t>
            </a:r>
            <a:r>
              <a:rPr lang="ko-KR" altLang="en-US" dirty="0" err="1"/>
              <a:t>케이웨더</a:t>
            </a:r>
            <a:r>
              <a:rPr lang="en-US" altLang="ko-KR" dirty="0"/>
              <a:t>’</a:t>
            </a:r>
            <a:r>
              <a:rPr lang="ko-KR" altLang="en-US" dirty="0"/>
              <a:t>에서 필요한 오존 농도만 </a:t>
            </a:r>
            <a:endParaRPr lang="en-US" altLang="ko-KR" dirty="0"/>
          </a:p>
          <a:p>
            <a:pPr algn="ctr"/>
            <a:r>
              <a:rPr lang="ko-KR" altLang="en-US" dirty="0"/>
              <a:t>데이터 수집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9758F6-1567-413A-9192-A8C2AEE51DE4}"/>
              </a:ext>
            </a:extLst>
          </p:cNvPr>
          <p:cNvSpPr txBox="1"/>
          <p:nvPr/>
        </p:nvSpPr>
        <p:spPr>
          <a:xfrm>
            <a:off x="539675" y="5765341"/>
            <a:ext cx="607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 </a:t>
            </a:r>
            <a:r>
              <a:rPr lang="en-US" altLang="ko-KR" dirty="0"/>
              <a:t>: http://www.kweather.co.kr/air/air_present_me.html</a:t>
            </a:r>
            <a:endParaRPr lang="ko-KR" altLang="en-US" dirty="0"/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F06B9BED-6D5F-4F77-8FCD-4F6B3938C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1538451"/>
            <a:ext cx="4541375" cy="3086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5FD25-43BC-4EEA-80C1-30BBEB9FFB95}"/>
              </a:ext>
            </a:extLst>
          </p:cNvPr>
          <p:cNvSpPr/>
          <p:nvPr/>
        </p:nvSpPr>
        <p:spPr>
          <a:xfrm>
            <a:off x="3429242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566216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433590" y="544946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9638" y="278468"/>
            <a:ext cx="6123667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6-3)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데이터 수집</a:t>
            </a: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(</a:t>
            </a:r>
            <a:r>
              <a:rPr lang="ko-KR" altLang="en-US" sz="3000" b="1" dirty="0" err="1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크롤링</a:t>
            </a: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)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collection</a:t>
            </a:r>
          </a:p>
        </p:txBody>
      </p:sp>
      <p:grpSp>
        <p:nvGrpSpPr>
          <p:cNvPr id="3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260720-1845-4E4B-8445-F29DA82164C1}"/>
              </a:ext>
            </a:extLst>
          </p:cNvPr>
          <p:cNvSpPr txBox="1"/>
          <p:nvPr/>
        </p:nvSpPr>
        <p:spPr>
          <a:xfrm>
            <a:off x="744813" y="4731254"/>
            <a:ext cx="5046541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네이버 날씨에서 </a:t>
            </a:r>
            <a:r>
              <a:rPr lang="ko-KR" altLang="en-US" dirty="0" err="1"/>
              <a:t>기후데이터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EE733-8D8D-4660-A51E-A1B7B28CF5AD}"/>
              </a:ext>
            </a:extLst>
          </p:cNvPr>
          <p:cNvSpPr txBox="1"/>
          <p:nvPr/>
        </p:nvSpPr>
        <p:spPr>
          <a:xfrm>
            <a:off x="554334" y="6114138"/>
            <a:ext cx="1013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 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news.naver.com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B3BBFA-6B6D-400B-9CF0-72433CD2161A}"/>
              </a:ext>
            </a:extLst>
          </p:cNvPr>
          <p:cNvSpPr txBox="1"/>
          <p:nvPr/>
        </p:nvSpPr>
        <p:spPr>
          <a:xfrm>
            <a:off x="6030994" y="4739736"/>
            <a:ext cx="4834802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네이버 뉴스에서 천식 기사 데이터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9758F6-1567-413A-9192-A8C2AEE51DE4}"/>
              </a:ext>
            </a:extLst>
          </p:cNvPr>
          <p:cNvSpPr txBox="1"/>
          <p:nvPr/>
        </p:nvSpPr>
        <p:spPr>
          <a:xfrm>
            <a:off x="539675" y="5765341"/>
            <a:ext cx="607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 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weather.naver.com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571" y="1532371"/>
            <a:ext cx="4725840" cy="2937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6" y="1530595"/>
            <a:ext cx="4819812" cy="293943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4D2CF13-BFE8-4058-A535-27D6924C73DB}"/>
              </a:ext>
            </a:extLst>
          </p:cNvPr>
          <p:cNvSpPr/>
          <p:nvPr/>
        </p:nvSpPr>
        <p:spPr>
          <a:xfrm>
            <a:off x="3390332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2423016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07913" y="320022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2EBC658-905B-4DCB-9FC0-A2A29AD7BEC8}"/>
              </a:ext>
            </a:extLst>
          </p:cNvPr>
          <p:cNvSpPr txBox="1"/>
          <p:nvPr/>
        </p:nvSpPr>
        <p:spPr>
          <a:xfrm>
            <a:off x="685970" y="1530298"/>
            <a:ext cx="104392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pandas as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(csv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나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xlsx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파일을 읽어서 사용하기 위해서 사용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경기환자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pd.read_csv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('../play/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kisixpa.csv',thousands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=',', encoding='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euc-kr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경기기후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pd.read_csv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('../play/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kisixtem.csv',thousands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=',', encoding='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euc-kr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경기오존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pd.read_csv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('../play/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sixozon.csv',thousands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=',', encoding='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euc-kr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pPr>
              <a:lnSpc>
                <a:spcPct val="150000"/>
              </a:lnSpc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경기도 지역의 환자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기후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오존 데이터를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pandas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모듈을 이용하여 가져옵니다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F342516-6FD0-4535-A028-CFF6F17B8F1A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85986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06185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2EBC658-905B-4DCB-9FC0-A2A29AD7BEC8}"/>
              </a:ext>
            </a:extLst>
          </p:cNvPr>
          <p:cNvSpPr txBox="1"/>
          <p:nvPr/>
        </p:nvSpPr>
        <p:spPr>
          <a:xfrm>
            <a:off x="685970" y="1530298"/>
            <a:ext cx="104392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pd.merge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경기환자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경기기후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on='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날짜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Merge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명령어는 데이터를 병합시켜주는 기능으로 환자와 기후를 날짜를 기준으로 서로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병합시켜 주었습니다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"/>
          <a:stretch/>
        </p:blipFill>
        <p:spPr>
          <a:xfrm>
            <a:off x="820132" y="2925944"/>
            <a:ext cx="9134612" cy="313971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26BF82-AE2B-42FC-AE17-06A48422D94E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244515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289338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2EBC658-905B-4DCB-9FC0-A2A29AD7BEC8}"/>
              </a:ext>
            </a:extLst>
          </p:cNvPr>
          <p:cNvSpPr txBox="1"/>
          <p:nvPr/>
        </p:nvSpPr>
        <p:spPr>
          <a:xfrm>
            <a:off x="685970" y="1530298"/>
            <a:ext cx="1043922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_y']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은 열을 삭제하는 명령어로 써 중복된 지역 값을 제거 하기 위해서 사용했습니다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그다음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지역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_x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라고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되있는것을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지역으로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바꾸기위해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다음과 같은 명령어를 썼습니다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2.rename(columns={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2.columns[1] : ＇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＇},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inplace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=True)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Rename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은 이름을 재설정하는 명령어이고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columns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첫 번째를 지역으로 바꾸었습니다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"/>
          <a:stretch/>
        </p:blipFill>
        <p:spPr>
          <a:xfrm>
            <a:off x="745309" y="3598536"/>
            <a:ext cx="9151954" cy="313971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157287-8A66-4C8E-9239-70EF8EAB7E69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173421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20022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2EBC658-905B-4DCB-9FC0-A2A29AD7BEC8}"/>
              </a:ext>
            </a:extLst>
          </p:cNvPr>
          <p:cNvSpPr txBox="1"/>
          <p:nvPr/>
        </p:nvSpPr>
        <p:spPr>
          <a:xfrm>
            <a:off x="685970" y="1530298"/>
            <a:ext cx="10439229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=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pd.merge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경기오존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on='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날짜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다음으로 경기통합 한 데이터와 경기 오존 데이터를 날짜를 기준으로 병합시켰습니다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이로써 한 데이터에 오존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기후를 다 넣어주었습니다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9" y="2869126"/>
            <a:ext cx="8201467" cy="37188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F45388-309B-441D-BCFE-2E368BCB2F2E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102135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87228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2EBC658-905B-4DCB-9FC0-A2A29AD7BEC8}"/>
              </a:ext>
            </a:extLst>
          </p:cNvPr>
          <p:cNvSpPr txBox="1"/>
          <p:nvPr/>
        </p:nvSpPr>
        <p:spPr>
          <a:xfrm>
            <a:off x="309454" y="1528859"/>
            <a:ext cx="5143524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2.index: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if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2.values[i,6] &gt;62.5: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2['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습도위험지수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'].values[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= '1'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elif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62.5&lt;=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2.values[i,6] &lt;44.5: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2['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습도위험지수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'].values[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= '2'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elif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44.5&lt;=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2.values[i,6] &lt;30.3: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2['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습도위험지수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'].values[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= '3'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else: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2['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습도위험지수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'].values[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= '4'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59097" y="2138459"/>
            <a:ext cx="5638800" cy="225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다음은 경기 지방의 </a:t>
            </a:r>
            <a:r>
              <a:rPr lang="ko-KR" altLang="en-US" sz="2400" b="1" u="sng" dirty="0"/>
              <a:t>습도 위험지수를 등급별</a:t>
            </a:r>
            <a:r>
              <a:rPr lang="ko-KR" altLang="en-US" b="1" dirty="0"/>
              <a:t>로 나누는 과정인데 </a:t>
            </a:r>
            <a:r>
              <a:rPr lang="en-US" altLang="ko-KR" b="1" dirty="0"/>
              <a:t>[i,6]</a:t>
            </a:r>
            <a:r>
              <a:rPr lang="ko-KR" altLang="en-US" b="1" dirty="0"/>
              <a:t>에서 </a:t>
            </a:r>
            <a:r>
              <a:rPr lang="en-US" altLang="ko-KR" b="1" dirty="0"/>
              <a:t>6</a:t>
            </a:r>
            <a:r>
              <a:rPr lang="ko-KR" altLang="en-US" b="1" dirty="0"/>
              <a:t>은 </a:t>
            </a:r>
            <a:r>
              <a:rPr lang="en-US" altLang="ko-KR" b="1" dirty="0"/>
              <a:t>6</a:t>
            </a:r>
            <a:r>
              <a:rPr lang="ko-KR" altLang="en-US" b="1" dirty="0"/>
              <a:t>번째 컬럼을 의미합니다</a:t>
            </a:r>
            <a:r>
              <a:rPr lang="en-US" altLang="ko-KR" b="1" dirty="0"/>
              <a:t>. 6</a:t>
            </a:r>
            <a:r>
              <a:rPr lang="ko-KR" altLang="en-US" b="1" dirty="0"/>
              <a:t>번째 컬럼인 최소상대습도를 기준으로 습도의 등급을 나누어주었습니다</a:t>
            </a:r>
            <a:r>
              <a:rPr lang="en-US" altLang="ko-KR" b="1" dirty="0"/>
              <a:t>.</a:t>
            </a:r>
          </a:p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9556B15-5D7B-4170-97FA-DCA2FE9D6EAD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187624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289338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2EBC658-905B-4DCB-9FC0-A2A29AD7BEC8}"/>
              </a:ext>
            </a:extLst>
          </p:cNvPr>
          <p:cNvSpPr txBox="1"/>
          <p:nvPr/>
        </p:nvSpPr>
        <p:spPr>
          <a:xfrm>
            <a:off x="810970" y="1560976"/>
            <a:ext cx="81263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2['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일교차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 =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2['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최고기온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(°C)'] -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2['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최저기온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(°C)']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7276" y="2246998"/>
            <a:ext cx="80300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경기통합</a:t>
            </a:r>
            <a:r>
              <a:rPr lang="en-US" altLang="ko-KR" dirty="0"/>
              <a:t>2</a:t>
            </a:r>
            <a:r>
              <a:rPr lang="ko-KR" altLang="en-US" dirty="0"/>
              <a:t>에 새로운 일교차라는 열을 만들고 일교차의 값은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경기통합</a:t>
            </a:r>
            <a:r>
              <a:rPr lang="en-US" altLang="ko-KR" dirty="0"/>
              <a:t>2</a:t>
            </a:r>
            <a:r>
              <a:rPr lang="ko-KR" altLang="en-US" dirty="0"/>
              <a:t>에 있는 </a:t>
            </a:r>
            <a:r>
              <a:rPr lang="ko-KR" altLang="en-US" dirty="0" err="1"/>
              <a:t>최고기온과</a:t>
            </a:r>
            <a:r>
              <a:rPr lang="ko-KR" altLang="en-US" dirty="0"/>
              <a:t> 에서 최저기온을 뺀 값을 넣어주었습니다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9" y="3348519"/>
            <a:ext cx="9787713" cy="2796782"/>
          </a:xfrm>
          <a:prstGeom prst="rect">
            <a:avLst/>
          </a:prstGeom>
        </p:spPr>
      </p:pic>
      <p:sp>
        <p:nvSpPr>
          <p:cNvPr id="4" name="액자 3"/>
          <p:cNvSpPr/>
          <p:nvPr/>
        </p:nvSpPr>
        <p:spPr>
          <a:xfrm>
            <a:off x="9735163" y="3339015"/>
            <a:ext cx="546847" cy="2887174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9D2D107-2372-4523-80D5-DBC675CA6A8E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231175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53360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6706" y="1461981"/>
            <a:ext cx="640511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in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2.index:        </a:t>
            </a:r>
          </a:p>
          <a:p>
            <a:r>
              <a:rPr lang="en-US" altLang="ko-KR" b="1" dirty="0"/>
              <a:t>    if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 &lt; 8.6 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일교차위험지수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'1'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8.6&lt;=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 &lt; 12.3: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일교차위험지수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'2' 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12.3&lt;=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 &lt; 15.8: 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일교차위험지수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'3' 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15.8&lt;=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 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일교차위험지수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'4' </a:t>
            </a:r>
          </a:p>
          <a:p>
            <a:r>
              <a:rPr lang="en-US" altLang="ko-KR" b="1" dirty="0"/>
              <a:t>            </a:t>
            </a:r>
          </a:p>
          <a:p>
            <a:r>
              <a:rPr lang="en-US" altLang="ko-KR" b="1" dirty="0"/>
              <a:t>    if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2.values[i,4] &lt;-7.7 or 30&lt;=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2.values[1,3]: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최저기온위험지수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'4'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-7.7&lt;=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2.values[i,4] &lt;-0.5: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최저기온위험지수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'3'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-0.5&lt;=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2.values[i,4] &lt; 12.6: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최저기온위험지수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'2' 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12.6&lt;=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2.values[i,4] &lt;30: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최저기온위험지수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'1'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096000" y="2763830"/>
            <a:ext cx="5396752" cy="1977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경기통합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2400" u="sng" dirty="0"/>
              <a:t>일교차 위험지수</a:t>
            </a:r>
            <a:r>
              <a:rPr lang="ko-KR" altLang="en-US" dirty="0"/>
              <a:t>와 </a:t>
            </a:r>
            <a:r>
              <a:rPr lang="ko-KR" altLang="en-US" sz="2400" u="sng" dirty="0"/>
              <a:t>최저기온 위험지수</a:t>
            </a:r>
            <a:r>
              <a:rPr lang="ko-KR" altLang="en-US" dirty="0"/>
              <a:t>를</a:t>
            </a:r>
            <a:r>
              <a:rPr lang="ko-KR" altLang="en-US" sz="2400" dirty="0"/>
              <a:t> </a:t>
            </a:r>
            <a:r>
              <a:rPr lang="ko-KR" altLang="en-US" dirty="0"/>
              <a:t>등급별로 나타내기 위하여 </a:t>
            </a:r>
            <a:r>
              <a:rPr lang="en-US" altLang="ko-KR" dirty="0"/>
              <a:t>if</a:t>
            </a:r>
            <a:r>
              <a:rPr lang="ko-KR" altLang="en-US" dirty="0"/>
              <a:t>문을 주어 등급을 매긴 값에 따라 등급을 나누어 주었습니다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D2998CB-139F-4016-8AE0-85BB8F8C8B80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7971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289338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6706" y="1461981"/>
            <a:ext cx="640511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in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2.index:        </a:t>
            </a:r>
          </a:p>
          <a:p>
            <a:r>
              <a:rPr lang="en-US" altLang="ko-KR" b="1" dirty="0"/>
              <a:t>    if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 &lt; 1007.6 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기압위험지수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'1'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1007.6&lt;=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 &lt; 1016.2: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기압위험지수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'2' 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1016.2&lt;=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 &lt; 1022.1: 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기압위험지수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'3' 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1022.1&lt;=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 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기압위험지수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'4‘</a:t>
            </a:r>
          </a:p>
          <a:p>
            <a:endParaRPr lang="en-US" altLang="ko-KR" b="1" dirty="0"/>
          </a:p>
          <a:p>
            <a:r>
              <a:rPr lang="en-US" altLang="ko-KR" b="1" dirty="0"/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in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2.index:</a:t>
            </a:r>
          </a:p>
          <a:p>
            <a:r>
              <a:rPr lang="en-US" altLang="ko-KR" b="1" dirty="0"/>
              <a:t>    if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 &lt; 298.4: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오존위험지수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'1'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298.4&lt;=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 &lt; 323.7: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오존위험지수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'2'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323.7&lt;=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 &lt; 346.4: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오존위험지수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'3'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346.4&lt;=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오존위험지수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'4'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DD83B8-DBAC-460F-80FA-A7EEEDBE5981}"/>
              </a:ext>
            </a:extLst>
          </p:cNvPr>
          <p:cNvSpPr txBox="1"/>
          <p:nvPr/>
        </p:nvSpPr>
        <p:spPr>
          <a:xfrm>
            <a:off x="6096000" y="2763830"/>
            <a:ext cx="5396752" cy="183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경기통합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2400" u="sng" dirty="0"/>
              <a:t>기압위험지수</a:t>
            </a:r>
            <a:r>
              <a:rPr lang="ko-KR" altLang="en-US" dirty="0"/>
              <a:t>와 </a:t>
            </a:r>
            <a:r>
              <a:rPr lang="ko-KR" altLang="en-US" sz="2400" u="sng" dirty="0"/>
              <a:t>오존위험지수</a:t>
            </a:r>
            <a:r>
              <a:rPr lang="ko-KR" altLang="en-US" dirty="0"/>
              <a:t>를</a:t>
            </a:r>
            <a:r>
              <a:rPr lang="ko-KR" altLang="en-US" sz="2400" dirty="0"/>
              <a:t> </a:t>
            </a:r>
            <a:r>
              <a:rPr lang="ko-KR" altLang="en-US" dirty="0"/>
              <a:t>등급별로 나타내기 위하여 </a:t>
            </a:r>
            <a:r>
              <a:rPr lang="en-US" altLang="ko-KR" dirty="0"/>
              <a:t>if</a:t>
            </a:r>
            <a:r>
              <a:rPr lang="ko-KR" altLang="en-US" dirty="0"/>
              <a:t>문을 주어 등급을 매긴 값에 따라 등급을 나누어 주었습니다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9F40D7-89C1-4704-8DB6-0DB8296A54F4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411004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6874" y="515889"/>
            <a:ext cx="11440813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14890" y="221237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팀원 소개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/>
              <a:t>Team Introduce</a:t>
            </a:r>
            <a:endParaRPr lang="ko-KR" altLang="en-US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62732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03038934-ECE4-4A77-8A8C-592641477FCE}"/>
              </a:ext>
            </a:extLst>
          </p:cNvPr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E17A58-972C-460B-9CB9-537E8C5653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pic>
        <p:nvPicPr>
          <p:cNvPr id="1026" name="Picture 2" descr="C:\Users\Administrator\Desktop\KakaoTalk_20190322_10263045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876" y="1816437"/>
            <a:ext cx="1652050" cy="220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KakaoTalk_20190322_10521246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811" y="1816461"/>
            <a:ext cx="1652050" cy="220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KakaoTalk_20190322_10393350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248" y="1816437"/>
            <a:ext cx="1682197" cy="220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\Desktop\제목 없음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72" y="1816460"/>
            <a:ext cx="1625187" cy="220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dministrator\Desktop\제목 없음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305" y="1816461"/>
            <a:ext cx="1646838" cy="22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463503" y="1449257"/>
            <a:ext cx="2097646" cy="5059746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009174" y="1475100"/>
            <a:ext cx="2097646" cy="5059746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734093" y="1449257"/>
            <a:ext cx="2097646" cy="5059746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9599605" y="1449257"/>
            <a:ext cx="2097646" cy="5059746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7333159" y="1449257"/>
            <a:ext cx="2097646" cy="5059746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886539"/>
              </p:ext>
            </p:extLst>
          </p:nvPr>
        </p:nvGraphicFramePr>
        <p:xfrm>
          <a:off x="544593" y="4307627"/>
          <a:ext cx="1943643" cy="1663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NAME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안효근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PHONE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010-7227-4260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EMAIL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dksgyrms1579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@naver.com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PART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어플리케이션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849472"/>
              </p:ext>
            </p:extLst>
          </p:nvPr>
        </p:nvGraphicFramePr>
        <p:xfrm>
          <a:off x="2800820" y="4269677"/>
          <a:ext cx="1943643" cy="1721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4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NAME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임정준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23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PHONE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010-6650-7445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31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EMAIL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ehrn56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@naver.com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4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PART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err="1"/>
                        <a:t>apm</a:t>
                      </a:r>
                      <a:r>
                        <a:rPr lang="ko-KR" altLang="en-US" sz="1100" b="1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542582"/>
              </p:ext>
            </p:extLst>
          </p:nvPr>
        </p:nvGraphicFramePr>
        <p:xfrm>
          <a:off x="5075459" y="4264764"/>
          <a:ext cx="1943643" cy="1716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NAME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김현구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6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PHONE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010-6243-3502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EMAIL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k1hq1201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@naver.com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PART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파이썬</a:t>
                      </a:r>
                      <a:endParaRPr lang="en-US" altLang="ko-K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993059"/>
              </p:ext>
            </p:extLst>
          </p:nvPr>
        </p:nvGraphicFramePr>
        <p:xfrm>
          <a:off x="9706524" y="4235709"/>
          <a:ext cx="1943643" cy="1735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3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NAME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정혜수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PHONE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010-9457-3489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EMAIL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ehdrkdeod</a:t>
                      </a:r>
                      <a:endParaRPr lang="en-US" altLang="ko-KR" sz="11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@naver.com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3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PART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파이썬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528116"/>
              </p:ext>
            </p:extLst>
          </p:nvPr>
        </p:nvGraphicFramePr>
        <p:xfrm>
          <a:off x="7410160" y="4249132"/>
          <a:ext cx="1943643" cy="1712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7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NAME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김연수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PHONE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010-9361-7968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6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EMAIL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kys79757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@naver.com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7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PART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파이썬</a:t>
                      </a:r>
                      <a:endParaRPr lang="en-US" altLang="ko-K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774645-C5DC-4D84-8F05-FFC0EDEBB389}"/>
              </a:ext>
            </a:extLst>
          </p:cNvPr>
          <p:cNvSpPr/>
          <p:nvPr/>
        </p:nvSpPr>
        <p:spPr>
          <a:xfrm>
            <a:off x="3439356" y="39483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186812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29" y="208414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6706" y="1461981"/>
            <a:ext cx="640511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in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2.index:        </a:t>
            </a:r>
          </a:p>
          <a:p>
            <a:r>
              <a:rPr lang="en-US" altLang="ko-KR" b="1" dirty="0"/>
              <a:t>    if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 &lt; 1007.6 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기압위험지수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'1'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1007.6&lt;=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 &lt; 1016.2: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기압위험지수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'2' 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1016.2&lt;=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 &lt; 1022.1: 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기압위험지수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'3' 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1022.1&lt;=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 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기압위험지수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'4‘</a:t>
            </a:r>
          </a:p>
          <a:p>
            <a:endParaRPr lang="en-US" altLang="ko-KR" b="1" dirty="0"/>
          </a:p>
          <a:p>
            <a:r>
              <a:rPr lang="en-US" altLang="ko-KR" b="1" dirty="0"/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in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2.index:</a:t>
            </a:r>
          </a:p>
          <a:p>
            <a:r>
              <a:rPr lang="en-US" altLang="ko-KR" b="1" dirty="0"/>
              <a:t>    if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 &lt; 298.4: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오존위험지수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'1'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298.4&lt;=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 &lt; 323.7: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오존위험지수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'2'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323.7&lt;=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 &lt; 346.4: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오존위험지수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'3'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346.4&lt;=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오존위험지수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'4'</a:t>
            </a:r>
            <a:endParaRPr lang="ko-KR" altLang="en-US" b="1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663" y="1413610"/>
            <a:ext cx="6363251" cy="517791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92" y="1242627"/>
            <a:ext cx="6530906" cy="5270468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6203576" y="1156992"/>
            <a:ext cx="1640542" cy="5162891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5AC17D-4706-44EA-9026-9A0804E83CBC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191137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53360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6706" y="1461981"/>
            <a:ext cx="702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일교차 </a:t>
            </a:r>
            <a:r>
              <a:rPr lang="en-US" altLang="ko-KR" b="1" dirty="0"/>
              <a:t>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일교차</a:t>
            </a:r>
            <a:r>
              <a:rPr lang="en-US" altLang="ko-KR" b="1" dirty="0"/>
              <a:t>'].</a:t>
            </a:r>
            <a:r>
              <a:rPr lang="en-US" altLang="ko-KR" b="1" dirty="0" err="1"/>
              <a:t>corr</a:t>
            </a:r>
            <a:r>
              <a:rPr lang="en-US" altLang="ko-KR" b="1" dirty="0"/>
              <a:t>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 err="1"/>
              <a:t>발생수</a:t>
            </a:r>
            <a:r>
              <a:rPr lang="en-US" altLang="ko-KR" b="1" dirty="0"/>
              <a:t>'])</a:t>
            </a:r>
          </a:p>
          <a:p>
            <a:r>
              <a:rPr lang="ko-KR" altLang="en-US" b="1" dirty="0"/>
              <a:t>습도 </a:t>
            </a:r>
            <a:r>
              <a:rPr lang="en-US" altLang="ko-KR" b="1" dirty="0"/>
              <a:t>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최소상대습도</a:t>
            </a:r>
            <a:r>
              <a:rPr lang="en-US" altLang="ko-KR" b="1" dirty="0"/>
              <a:t>'].</a:t>
            </a:r>
            <a:r>
              <a:rPr lang="en-US" altLang="ko-KR" b="1" dirty="0" err="1"/>
              <a:t>corr</a:t>
            </a:r>
            <a:r>
              <a:rPr lang="en-US" altLang="ko-KR" b="1" dirty="0"/>
              <a:t>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 err="1"/>
              <a:t>발생수</a:t>
            </a:r>
            <a:r>
              <a:rPr lang="en-US" altLang="ko-KR" b="1" dirty="0"/>
              <a:t>'])</a:t>
            </a:r>
          </a:p>
          <a:p>
            <a:r>
              <a:rPr lang="ko-KR" altLang="en-US" b="1" dirty="0"/>
              <a:t>오존 </a:t>
            </a:r>
            <a:r>
              <a:rPr lang="en-US" altLang="ko-KR" b="1" dirty="0"/>
              <a:t>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 </a:t>
            </a:r>
            <a:r>
              <a:rPr lang="ko-KR" altLang="en-US" b="1" dirty="0" err="1"/>
              <a:t>오존량</a:t>
            </a:r>
            <a:r>
              <a:rPr lang="en-US" altLang="ko-KR" b="1" dirty="0"/>
              <a:t>'].</a:t>
            </a:r>
            <a:r>
              <a:rPr lang="en-US" altLang="ko-KR" b="1" dirty="0" err="1"/>
              <a:t>corr</a:t>
            </a:r>
            <a:r>
              <a:rPr lang="en-US" altLang="ko-KR" b="1" dirty="0"/>
              <a:t>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 err="1"/>
              <a:t>발생수</a:t>
            </a:r>
            <a:r>
              <a:rPr lang="en-US" altLang="ko-KR" b="1" dirty="0"/>
              <a:t>'])</a:t>
            </a:r>
          </a:p>
          <a:p>
            <a:r>
              <a:rPr lang="ko-KR" altLang="en-US" b="1" dirty="0"/>
              <a:t>기압 </a:t>
            </a:r>
            <a:r>
              <a:rPr lang="en-US" altLang="ko-KR" b="1" dirty="0"/>
              <a:t>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2[＇</a:t>
            </a:r>
            <a:r>
              <a:rPr lang="ko-KR" altLang="en-US" b="1" dirty="0"/>
              <a:t>기압</a:t>
            </a:r>
            <a:r>
              <a:rPr lang="en-US" altLang="ko-KR" b="1" dirty="0"/>
              <a:t>'].</a:t>
            </a:r>
            <a:r>
              <a:rPr lang="en-US" altLang="ko-KR" b="1" dirty="0" err="1"/>
              <a:t>corr</a:t>
            </a:r>
            <a:r>
              <a:rPr lang="en-US" altLang="ko-KR" b="1" dirty="0"/>
              <a:t>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 err="1"/>
              <a:t>발생수</a:t>
            </a:r>
            <a:r>
              <a:rPr lang="en-US" altLang="ko-KR" b="1" dirty="0"/>
              <a:t>'])</a:t>
            </a:r>
          </a:p>
          <a:p>
            <a:r>
              <a:rPr lang="ko-KR" altLang="en-US" b="1" dirty="0"/>
              <a:t>최저기온 </a:t>
            </a:r>
            <a:r>
              <a:rPr lang="en-US" altLang="ko-KR" b="1" dirty="0"/>
              <a:t>= -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최저기온</a:t>
            </a:r>
            <a:r>
              <a:rPr lang="en-US" altLang="ko-KR" b="1" dirty="0"/>
              <a:t>(°C)'].</a:t>
            </a:r>
            <a:r>
              <a:rPr lang="en-US" altLang="ko-KR" b="1" dirty="0" err="1"/>
              <a:t>corr</a:t>
            </a:r>
            <a:r>
              <a:rPr lang="en-US" altLang="ko-KR" b="1" dirty="0"/>
              <a:t>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 err="1"/>
              <a:t>발생수</a:t>
            </a:r>
            <a:r>
              <a:rPr lang="en-US" altLang="ko-KR" b="1" dirty="0"/>
              <a:t>'])</a:t>
            </a:r>
          </a:p>
          <a:p>
            <a:r>
              <a:rPr lang="en-US" altLang="ko-KR" b="1" dirty="0"/>
              <a:t>al = </a:t>
            </a:r>
            <a:r>
              <a:rPr lang="ko-KR" altLang="en-US" b="1" dirty="0"/>
              <a:t>일교차</a:t>
            </a:r>
            <a:r>
              <a:rPr lang="en-US" altLang="ko-KR" b="1" dirty="0"/>
              <a:t>+</a:t>
            </a:r>
            <a:r>
              <a:rPr lang="ko-KR" altLang="en-US" b="1" dirty="0"/>
              <a:t>습도</a:t>
            </a:r>
            <a:r>
              <a:rPr lang="en-US" altLang="ko-KR" b="1" dirty="0"/>
              <a:t>+</a:t>
            </a:r>
            <a:r>
              <a:rPr lang="ko-KR" altLang="en-US" b="1" dirty="0"/>
              <a:t>오존</a:t>
            </a:r>
            <a:r>
              <a:rPr lang="en-US" altLang="ko-KR" b="1" dirty="0"/>
              <a:t>+</a:t>
            </a:r>
            <a:r>
              <a:rPr lang="ko-KR" altLang="en-US" b="1" dirty="0"/>
              <a:t>기압</a:t>
            </a:r>
            <a:r>
              <a:rPr lang="en-US" altLang="ko-KR" b="1" dirty="0"/>
              <a:t>+</a:t>
            </a:r>
            <a:r>
              <a:rPr lang="ko-KR" altLang="en-US" b="1" dirty="0"/>
              <a:t>최저기온</a:t>
            </a:r>
            <a:endParaRPr lang="en-US" altLang="ko-KR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90506" y="3536896"/>
            <a:ext cx="7204136" cy="144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다음은 환자 발생수와 일교차</a:t>
            </a:r>
            <a:r>
              <a:rPr lang="en-US" altLang="ko-KR" dirty="0"/>
              <a:t>,</a:t>
            </a:r>
            <a:r>
              <a:rPr lang="ko-KR" altLang="en-US" dirty="0"/>
              <a:t>습도</a:t>
            </a:r>
            <a:r>
              <a:rPr lang="en-US" altLang="ko-KR" dirty="0"/>
              <a:t>,</a:t>
            </a:r>
            <a:r>
              <a:rPr lang="ko-KR" altLang="en-US" dirty="0"/>
              <a:t>오존</a:t>
            </a:r>
            <a:r>
              <a:rPr lang="en-US" altLang="ko-KR" dirty="0"/>
              <a:t>,</a:t>
            </a:r>
            <a:r>
              <a:rPr lang="ko-KR" altLang="en-US" dirty="0"/>
              <a:t>기압</a:t>
            </a:r>
            <a:r>
              <a:rPr lang="en-US" altLang="ko-KR" dirty="0"/>
              <a:t>,</a:t>
            </a:r>
            <a:r>
              <a:rPr lang="ko-KR" altLang="en-US" dirty="0"/>
              <a:t>최저기온에 따른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2500" b="1" u="sng" dirty="0"/>
              <a:t>상관관계분석</a:t>
            </a:r>
            <a:endParaRPr lang="en-US" altLang="ko-KR" sz="2500" b="1" u="sng" dirty="0"/>
          </a:p>
          <a:p>
            <a:pPr>
              <a:lnSpc>
                <a:spcPct val="150000"/>
              </a:lnSpc>
            </a:pPr>
            <a:r>
              <a:rPr lang="ko-KR" altLang="en-US" dirty="0"/>
              <a:t>마지막의 </a:t>
            </a:r>
            <a:r>
              <a:rPr lang="en-US" altLang="ko-KR" dirty="0"/>
              <a:t>al</a:t>
            </a:r>
            <a:r>
              <a:rPr lang="ko-KR" altLang="en-US" dirty="0"/>
              <a:t>은 위의 상관성의 값을 다 더해준 값입니다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247" y="6087006"/>
            <a:ext cx="1096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상관관계분석이란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Ex)’</a:t>
            </a:r>
            <a:r>
              <a:rPr lang="ko-KR" altLang="en-US" dirty="0"/>
              <a:t>키가 크면 </a:t>
            </a:r>
            <a:r>
              <a:rPr lang="ko-KR" altLang="en-US" dirty="0" err="1"/>
              <a:t>발이크다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키와 발의 관계가 얼마나 관련된 관계를 가지고 수치로 관련성을 분석하는 것</a:t>
            </a:r>
            <a:endParaRPr lang="en-US" altLang="ko-KR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745" y="2428869"/>
            <a:ext cx="3596789" cy="214059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7DD97E-3372-4A44-9C91-67B18D52D488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331928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20022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08515" y="1715747"/>
            <a:ext cx="3770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일교차 </a:t>
            </a:r>
            <a:r>
              <a:rPr lang="en-US" altLang="ko-KR" b="1" dirty="0"/>
              <a:t>= </a:t>
            </a:r>
            <a:r>
              <a:rPr lang="ko-KR" altLang="en-US" b="1" dirty="0"/>
              <a:t>일교차</a:t>
            </a:r>
            <a:r>
              <a:rPr lang="en-US" altLang="ko-KR" b="1" dirty="0"/>
              <a:t>/al</a:t>
            </a:r>
          </a:p>
          <a:p>
            <a:r>
              <a:rPr lang="ko-KR" altLang="en-US" b="1" dirty="0"/>
              <a:t>습도 </a:t>
            </a:r>
            <a:r>
              <a:rPr lang="en-US" altLang="ko-KR" b="1" dirty="0"/>
              <a:t>= </a:t>
            </a:r>
            <a:r>
              <a:rPr lang="ko-KR" altLang="en-US" b="1" dirty="0"/>
              <a:t>습도</a:t>
            </a:r>
            <a:r>
              <a:rPr lang="en-US" altLang="ko-KR" b="1" dirty="0"/>
              <a:t>/al</a:t>
            </a:r>
          </a:p>
          <a:p>
            <a:r>
              <a:rPr lang="ko-KR" altLang="en-US" b="1" dirty="0"/>
              <a:t>오존 </a:t>
            </a:r>
            <a:r>
              <a:rPr lang="en-US" altLang="ko-KR" b="1" dirty="0"/>
              <a:t>= </a:t>
            </a:r>
            <a:r>
              <a:rPr lang="ko-KR" altLang="en-US" b="1" dirty="0"/>
              <a:t>오존</a:t>
            </a:r>
            <a:r>
              <a:rPr lang="en-US" altLang="ko-KR" b="1" dirty="0"/>
              <a:t>/al</a:t>
            </a:r>
          </a:p>
          <a:p>
            <a:r>
              <a:rPr lang="ko-KR" altLang="en-US" b="1" dirty="0"/>
              <a:t>기압 </a:t>
            </a:r>
            <a:r>
              <a:rPr lang="en-US" altLang="ko-KR" b="1" dirty="0"/>
              <a:t>= </a:t>
            </a:r>
            <a:r>
              <a:rPr lang="ko-KR" altLang="en-US" b="1" dirty="0"/>
              <a:t>기압</a:t>
            </a:r>
            <a:r>
              <a:rPr lang="en-US" altLang="ko-KR" b="1" dirty="0"/>
              <a:t>/al</a:t>
            </a:r>
          </a:p>
          <a:p>
            <a:r>
              <a:rPr lang="ko-KR" altLang="en-US" b="1" dirty="0"/>
              <a:t>최저기온 </a:t>
            </a:r>
            <a:r>
              <a:rPr lang="en-US" altLang="ko-KR" b="1" dirty="0"/>
              <a:t>= </a:t>
            </a:r>
            <a:r>
              <a:rPr lang="ko-KR" altLang="en-US" b="1" dirty="0"/>
              <a:t>최저기온</a:t>
            </a:r>
            <a:r>
              <a:rPr lang="en-US" altLang="ko-KR" b="1" dirty="0"/>
              <a:t>/al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064577" y="1368403"/>
            <a:ext cx="564204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다음으로 다 더한 </a:t>
            </a:r>
            <a:r>
              <a:rPr lang="en-US" altLang="ko-KR" dirty="0"/>
              <a:t>al</a:t>
            </a:r>
            <a:r>
              <a:rPr lang="ko-KR" altLang="en-US" dirty="0"/>
              <a:t>값으로 일교차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오존</a:t>
            </a:r>
            <a:r>
              <a:rPr lang="en-US" altLang="ko-KR" dirty="0"/>
              <a:t>, </a:t>
            </a:r>
            <a:r>
              <a:rPr lang="ko-KR" altLang="en-US" dirty="0"/>
              <a:t>기압</a:t>
            </a:r>
            <a:r>
              <a:rPr lang="en-US" altLang="ko-KR" dirty="0"/>
              <a:t>,</a:t>
            </a:r>
            <a:r>
              <a:rPr lang="ko-KR" altLang="en-US" dirty="0"/>
              <a:t>최저기온을 나누어 어떤 것이 천식에 영향력을 많이 미치는지 </a:t>
            </a:r>
            <a:r>
              <a:rPr lang="en-US" altLang="ko-KR" dirty="0"/>
              <a:t>%</a:t>
            </a:r>
            <a:r>
              <a:rPr lang="ko-KR" altLang="en-US" dirty="0"/>
              <a:t>를 확인해보았습니다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5" y="3387163"/>
            <a:ext cx="4944585" cy="238133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518956" y="3104191"/>
            <a:ext cx="431908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을 기준임으로 값에 </a:t>
            </a:r>
            <a:r>
              <a:rPr lang="en-US" altLang="ko-KR" dirty="0"/>
              <a:t>100</a:t>
            </a:r>
            <a:r>
              <a:rPr lang="ko-KR" altLang="en-US" dirty="0"/>
              <a:t>을 곱해준다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 </a:t>
            </a:r>
            <a:r>
              <a:rPr lang="ko-KR" altLang="en-US" dirty="0"/>
              <a:t>약 일교차가      </a:t>
            </a:r>
            <a:r>
              <a:rPr lang="en-US" altLang="ko-KR" dirty="0"/>
              <a:t>6%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     </a:t>
            </a:r>
            <a:r>
              <a:rPr lang="ko-KR" altLang="en-US" dirty="0"/>
              <a:t>습  도 가    </a:t>
            </a:r>
            <a:r>
              <a:rPr lang="en-US" altLang="ko-KR" dirty="0"/>
              <a:t>11%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     </a:t>
            </a:r>
            <a:r>
              <a:rPr lang="ko-KR" altLang="en-US" dirty="0"/>
              <a:t>오  존 이    </a:t>
            </a:r>
            <a:r>
              <a:rPr lang="en-US" altLang="ko-KR" dirty="0"/>
              <a:t>12%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     </a:t>
            </a:r>
            <a:r>
              <a:rPr lang="ko-KR" altLang="en-US" dirty="0"/>
              <a:t>기  압 이    </a:t>
            </a:r>
            <a:r>
              <a:rPr lang="en-US" altLang="ko-KR" dirty="0"/>
              <a:t>32%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     </a:t>
            </a:r>
            <a:r>
              <a:rPr lang="ko-KR" altLang="en-US" dirty="0"/>
              <a:t>최저기온이  </a:t>
            </a:r>
            <a:r>
              <a:rPr lang="en-US" altLang="ko-KR" dirty="0"/>
              <a:t>39% </a:t>
            </a:r>
            <a:r>
              <a:rPr lang="ko-KR" altLang="en-US" dirty="0"/>
              <a:t>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합이 약 </a:t>
            </a:r>
            <a:r>
              <a:rPr lang="en-US" altLang="ko-KR" dirty="0"/>
              <a:t>100% </a:t>
            </a:r>
            <a:r>
              <a:rPr lang="ko-KR" altLang="en-US" dirty="0"/>
              <a:t>임을 볼 수 있습니다</a:t>
            </a:r>
            <a:r>
              <a:rPr lang="en-US" altLang="ko-KR" dirty="0"/>
              <a:t>.</a:t>
            </a:r>
            <a:r>
              <a:rPr lang="ko-KR" altLang="en-US" dirty="0"/>
              <a:t>   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ABC741-6223-4D65-998F-AD2458C55FE9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315971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20022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6706" y="1461981"/>
            <a:ext cx="84117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경기통합</a:t>
            </a:r>
            <a:r>
              <a:rPr lang="en-US" altLang="ko-KR" b="1" dirty="0"/>
              <a:t>2['ALI'] = float('</a:t>
            </a:r>
            <a:r>
              <a:rPr lang="en-US" altLang="ko-KR" b="1" dirty="0" err="1"/>
              <a:t>NaN</a:t>
            </a:r>
            <a:r>
              <a:rPr lang="en-US" altLang="ko-KR" b="1" dirty="0"/>
              <a:t>')</a:t>
            </a:r>
          </a:p>
          <a:p>
            <a:endParaRPr lang="en-US" altLang="ko-KR" b="1" dirty="0"/>
          </a:p>
          <a:p>
            <a:r>
              <a:rPr lang="ko-KR" altLang="en-US" b="1" dirty="0"/>
              <a:t>이 명령어는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 </a:t>
            </a:r>
            <a:r>
              <a:rPr lang="ko-KR" altLang="en-US" b="1" dirty="0"/>
              <a:t>데이터에 </a:t>
            </a:r>
            <a:r>
              <a:rPr lang="en-US" altLang="ko-KR" b="1" dirty="0"/>
              <a:t>ALI</a:t>
            </a:r>
            <a:r>
              <a:rPr lang="ko-KR" altLang="en-US" b="1" dirty="0"/>
              <a:t>라는 추가 열을 만들어 주는 명령어입니다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float(‘</a:t>
            </a:r>
            <a:r>
              <a:rPr lang="en-US" altLang="ko-KR" b="1" dirty="0" err="1"/>
              <a:t>NaN</a:t>
            </a:r>
            <a:r>
              <a:rPr lang="en-US" altLang="ko-KR" b="1" dirty="0"/>
              <a:t>’)</a:t>
            </a:r>
            <a:r>
              <a:rPr lang="ko-KR" altLang="en-US" b="1" dirty="0"/>
              <a:t>은 추가된 </a:t>
            </a:r>
            <a:r>
              <a:rPr lang="en-US" altLang="ko-KR" b="1" dirty="0"/>
              <a:t>ALI</a:t>
            </a:r>
            <a:r>
              <a:rPr lang="ko-KR" altLang="en-US" b="1" dirty="0"/>
              <a:t>열에 아직 값이 없기때문에 </a:t>
            </a:r>
            <a:r>
              <a:rPr lang="en-US" altLang="ko-KR" b="1" dirty="0" err="1"/>
              <a:t>NaN</a:t>
            </a:r>
            <a:r>
              <a:rPr lang="ko-KR" altLang="en-US" b="1" dirty="0"/>
              <a:t>값으로 넣어주고</a:t>
            </a:r>
            <a:endParaRPr lang="en-US" altLang="ko-KR" b="1" dirty="0"/>
          </a:p>
          <a:p>
            <a:r>
              <a:rPr lang="en-US" altLang="ko-KR" b="1" dirty="0"/>
              <a:t>float</a:t>
            </a:r>
            <a:r>
              <a:rPr lang="ko-KR" altLang="en-US" b="1" dirty="0"/>
              <a:t>는  저희가 사용하는 데이터 값이 소수점 값이 있기 때문에 소수점이 있는 숫자로 변환하게 해주는 </a:t>
            </a:r>
            <a:r>
              <a:rPr lang="en-US" altLang="ko-KR" b="1" dirty="0"/>
              <a:t>float</a:t>
            </a:r>
            <a:r>
              <a:rPr lang="ko-KR" altLang="en-US" b="1" dirty="0"/>
              <a:t>함수를 사용했습니다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in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2.index:</a:t>
            </a:r>
          </a:p>
          <a:p>
            <a:r>
              <a:rPr lang="en-US" altLang="ko-KR" b="1" dirty="0"/>
              <a:t>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2['ALI'].values[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</a:t>
            </a:r>
            <a:r>
              <a:rPr lang="ko-KR" altLang="en-US" b="1" dirty="0"/>
              <a:t>일교차*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2.values[i,8])+</a:t>
            </a:r>
            <a:r>
              <a:rPr lang="ko-KR" altLang="en-US" b="1" dirty="0"/>
              <a:t>습도*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2.values[i,9])+</a:t>
            </a:r>
            <a:r>
              <a:rPr lang="ko-KR" altLang="en-US" b="1" dirty="0"/>
              <a:t>오존*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2.values[i,12])+</a:t>
            </a:r>
            <a:r>
              <a:rPr lang="ko-KR" altLang="en-US" b="1" dirty="0"/>
              <a:t>기압*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2.values[i,10])+ </a:t>
            </a:r>
            <a:r>
              <a:rPr lang="ko-KR" altLang="en-US" b="1" dirty="0"/>
              <a:t>최저기온*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2.values[i,7])</a:t>
            </a:r>
          </a:p>
          <a:p>
            <a:endParaRPr lang="en-US" altLang="ko-KR" b="1" dirty="0"/>
          </a:p>
          <a:p>
            <a:r>
              <a:rPr lang="ko-KR" altLang="en-US" b="1" dirty="0"/>
              <a:t>다음은 </a:t>
            </a:r>
            <a:r>
              <a:rPr lang="en-US" altLang="ko-KR" b="1" dirty="0"/>
              <a:t>ALI </a:t>
            </a:r>
            <a:r>
              <a:rPr lang="ko-KR" altLang="en-US" b="1" dirty="0"/>
              <a:t>공식을 사용하여 </a:t>
            </a:r>
            <a:r>
              <a:rPr lang="en-US" altLang="ko-KR" b="1" dirty="0"/>
              <a:t>ALI</a:t>
            </a:r>
            <a:r>
              <a:rPr lang="ko-KR" altLang="en-US" b="1" dirty="0"/>
              <a:t>값을 구하였습니다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A740C2-FBDE-4290-BC84-BC5460AA8204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5689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53360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6706" y="1461981"/>
            <a:ext cx="921784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지수파일</a:t>
            </a:r>
            <a:r>
              <a:rPr lang="ko-KR" altLang="en-US" b="1" dirty="0"/>
              <a:t> </a:t>
            </a:r>
            <a:r>
              <a:rPr lang="en-US" altLang="ko-KR" b="1" dirty="0"/>
              <a:t>= </a:t>
            </a:r>
            <a:r>
              <a:rPr lang="en-US" altLang="ko-KR" b="1" dirty="0" err="1"/>
              <a:t>pd.read_csv</a:t>
            </a:r>
            <a:r>
              <a:rPr lang="en-US" altLang="ko-KR" b="1" dirty="0"/>
              <a:t>('../play/</a:t>
            </a:r>
            <a:r>
              <a:rPr lang="en-US" altLang="ko-KR" b="1" dirty="0" err="1"/>
              <a:t>zzz.csv',thousands</a:t>
            </a:r>
            <a:r>
              <a:rPr lang="en-US" altLang="ko-KR" b="1" dirty="0"/>
              <a:t>=',', encoding='</a:t>
            </a:r>
            <a:r>
              <a:rPr lang="en-US" altLang="ko-KR" b="1" dirty="0" err="1"/>
              <a:t>euc-kr</a:t>
            </a:r>
            <a:r>
              <a:rPr lang="en-US" altLang="ko-KR" b="1" dirty="0"/>
              <a:t>')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지수파일을 생성이유 </a:t>
            </a:r>
            <a:r>
              <a:rPr lang="en-US" altLang="ko-KR" b="1" dirty="0"/>
              <a:t>-&gt; </a:t>
            </a:r>
            <a:r>
              <a:rPr lang="ko-KR" altLang="en-US" b="1" dirty="0"/>
              <a:t>그래프에 </a:t>
            </a:r>
            <a:r>
              <a:rPr lang="en-US" altLang="ko-KR" b="1" dirty="0"/>
              <a:t>ALI</a:t>
            </a:r>
            <a:r>
              <a:rPr lang="ko-KR" altLang="en-US" b="1" dirty="0"/>
              <a:t>지수 와 환자수의 그래프를 비교하기위해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ALI</a:t>
            </a:r>
            <a:r>
              <a:rPr lang="ko-KR" altLang="en-US" b="1" dirty="0"/>
              <a:t>지수는 따로 저장해 두기 위해 지수파일을 만들었습니다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 err="1"/>
              <a:t>지수파일</a:t>
            </a:r>
            <a:r>
              <a:rPr lang="en-US" altLang="ko-KR" b="1" dirty="0"/>
              <a:t>['ALI</a:t>
            </a:r>
            <a:r>
              <a:rPr lang="ko-KR" altLang="en-US" b="1" dirty="0"/>
              <a:t>지수</a:t>
            </a:r>
            <a:r>
              <a:rPr lang="en-US" altLang="ko-KR" b="1" dirty="0"/>
              <a:t>'] =float('</a:t>
            </a:r>
            <a:r>
              <a:rPr lang="en-US" altLang="ko-KR" b="1" dirty="0" err="1"/>
              <a:t>NaN</a:t>
            </a:r>
            <a:r>
              <a:rPr lang="en-US" altLang="ko-KR" b="1" dirty="0"/>
              <a:t>')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지수 파일에 </a:t>
            </a:r>
            <a:r>
              <a:rPr lang="en-US" altLang="ko-KR" b="1" dirty="0"/>
              <a:t>ALI </a:t>
            </a:r>
            <a:r>
              <a:rPr lang="ko-KR" altLang="en-US" b="1" dirty="0"/>
              <a:t>를 등급별로 나눈 값을 저장하기 위한 </a:t>
            </a:r>
            <a:r>
              <a:rPr lang="en-US" altLang="ko-KR" b="1" dirty="0"/>
              <a:t>ALI</a:t>
            </a:r>
            <a:r>
              <a:rPr lang="ko-KR" altLang="en-US" b="1" dirty="0"/>
              <a:t>지수 열을 추가해주었습니다</a:t>
            </a:r>
            <a:r>
              <a:rPr lang="en-US" altLang="ko-KR" b="1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246" y="575378"/>
            <a:ext cx="2563220" cy="346691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6273AE-1CF5-4187-A9DD-75438B244890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3069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285328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6706" y="1461981"/>
            <a:ext cx="84117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경기통합</a:t>
            </a:r>
            <a:r>
              <a:rPr lang="en-US" altLang="ko-KR" b="1" dirty="0"/>
              <a:t>2['ALI'] = float('</a:t>
            </a:r>
            <a:r>
              <a:rPr lang="en-US" altLang="ko-KR" b="1" dirty="0" err="1"/>
              <a:t>NaN</a:t>
            </a:r>
            <a:r>
              <a:rPr lang="en-US" altLang="ko-KR" b="1" dirty="0"/>
              <a:t>’)</a:t>
            </a:r>
          </a:p>
          <a:p>
            <a:endParaRPr lang="en-US" altLang="ko-KR" b="1" dirty="0"/>
          </a:p>
          <a:p>
            <a:r>
              <a:rPr lang="en-US" altLang="ko-KR" b="1" dirty="0"/>
              <a:t>-&gt;</a:t>
            </a:r>
            <a:r>
              <a:rPr lang="ko-KR" altLang="en-US" b="1" dirty="0"/>
              <a:t>경기통합</a:t>
            </a:r>
            <a:r>
              <a:rPr lang="en-US" altLang="ko-KR" b="1" dirty="0"/>
              <a:t>2 </a:t>
            </a:r>
            <a:r>
              <a:rPr lang="ko-KR" altLang="en-US" b="1" dirty="0"/>
              <a:t>데이터에 </a:t>
            </a:r>
            <a:r>
              <a:rPr lang="en-US" altLang="ko-KR" b="1" dirty="0"/>
              <a:t>ALI</a:t>
            </a:r>
            <a:r>
              <a:rPr lang="ko-KR" altLang="en-US" b="1" dirty="0"/>
              <a:t>라는 추가 열을 만들어 주는 명령어</a:t>
            </a:r>
            <a:endParaRPr lang="en-US" altLang="ko-KR" b="1" dirty="0"/>
          </a:p>
          <a:p>
            <a:r>
              <a:rPr lang="en-US" altLang="ko-KR" b="1" dirty="0"/>
              <a:t>-&gt;‘</a:t>
            </a:r>
            <a:r>
              <a:rPr lang="en-US" altLang="ko-KR" b="1" dirty="0" err="1"/>
              <a:t>NaN</a:t>
            </a:r>
            <a:r>
              <a:rPr lang="en-US" altLang="ko-KR" b="1" dirty="0"/>
              <a:t>’</a:t>
            </a:r>
            <a:r>
              <a:rPr lang="ko-KR" altLang="en-US" b="1" dirty="0"/>
              <a:t>은 추가된 </a:t>
            </a:r>
            <a:r>
              <a:rPr lang="en-US" altLang="ko-KR" b="1" dirty="0"/>
              <a:t>ALI</a:t>
            </a:r>
            <a:r>
              <a:rPr lang="ko-KR" altLang="en-US" b="1" dirty="0"/>
              <a:t>열에 </a:t>
            </a:r>
            <a:r>
              <a:rPr lang="en-US" altLang="ko-KR" b="1" dirty="0" err="1"/>
              <a:t>NaN</a:t>
            </a:r>
            <a:r>
              <a:rPr lang="ko-KR" altLang="en-US" b="1" dirty="0"/>
              <a:t>값</a:t>
            </a:r>
            <a:r>
              <a:rPr lang="en-US" altLang="ko-KR" b="1" dirty="0"/>
              <a:t>(</a:t>
            </a:r>
            <a:r>
              <a:rPr lang="ko-KR" altLang="en-US" b="1" dirty="0"/>
              <a:t>값이 없기 때문</a:t>
            </a:r>
            <a:r>
              <a:rPr lang="en-US" altLang="ko-KR" b="1" dirty="0"/>
              <a:t>)</a:t>
            </a:r>
            <a:r>
              <a:rPr lang="ko-KR" altLang="en-US" b="1" dirty="0"/>
              <a:t>으로 </a:t>
            </a:r>
            <a:r>
              <a:rPr lang="ko-KR" altLang="en-US" b="1" dirty="0" err="1"/>
              <a:t>넣어줌</a:t>
            </a:r>
            <a:endParaRPr lang="en-US" altLang="ko-KR" b="1" dirty="0"/>
          </a:p>
          <a:p>
            <a:r>
              <a:rPr lang="en-US" altLang="ko-KR" b="1" dirty="0"/>
              <a:t>-&gt;float</a:t>
            </a:r>
            <a:r>
              <a:rPr lang="ko-KR" altLang="en-US" b="1" dirty="0"/>
              <a:t>는 데이터 값이 소수점 값으로 저장가능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in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2.index:</a:t>
            </a:r>
          </a:p>
          <a:p>
            <a:r>
              <a:rPr lang="en-US" altLang="ko-KR" b="1" dirty="0"/>
              <a:t>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2['ALI'].values[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</a:t>
            </a:r>
            <a:r>
              <a:rPr lang="ko-KR" altLang="en-US" b="1" dirty="0"/>
              <a:t>일교차*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2.values[i,8])+</a:t>
            </a:r>
            <a:r>
              <a:rPr lang="ko-KR" altLang="en-US" b="1" dirty="0"/>
              <a:t>습도*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2.values[i,9])+</a:t>
            </a:r>
            <a:r>
              <a:rPr lang="ko-KR" altLang="en-US" b="1" dirty="0"/>
              <a:t>오존*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2.values[i,12])+</a:t>
            </a:r>
            <a:r>
              <a:rPr lang="ko-KR" altLang="en-US" b="1" dirty="0"/>
              <a:t>기압*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2.values[i,10])+ </a:t>
            </a:r>
            <a:r>
              <a:rPr lang="ko-KR" altLang="en-US" b="1" dirty="0"/>
              <a:t>최저기온*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2.values[i,7])</a:t>
            </a:r>
          </a:p>
          <a:p>
            <a:endParaRPr lang="en-US" altLang="ko-KR" b="1" dirty="0"/>
          </a:p>
          <a:p>
            <a:r>
              <a:rPr lang="ko-KR" altLang="en-US" b="1" dirty="0"/>
              <a:t>새로운 </a:t>
            </a:r>
            <a:r>
              <a:rPr lang="en-US" altLang="ko-KR" b="1" dirty="0"/>
              <a:t>ALI </a:t>
            </a:r>
            <a:r>
              <a:rPr lang="ko-KR" altLang="en-US" b="1" dirty="0"/>
              <a:t>공식을 사용하여 </a:t>
            </a:r>
            <a:r>
              <a:rPr lang="en-US" altLang="ko-KR" b="1" dirty="0"/>
              <a:t>ALI</a:t>
            </a:r>
            <a:r>
              <a:rPr lang="ko-KR" altLang="en-US" b="1" dirty="0"/>
              <a:t>값을 구하였습니다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951" y="1461981"/>
            <a:ext cx="6675409" cy="4646833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9965209" y="1423283"/>
            <a:ext cx="926798" cy="4607815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E5E2098-3E7F-42EB-A50B-CA4552284792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209425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19198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47225" y="2151350"/>
            <a:ext cx="112418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in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2.index: </a:t>
            </a:r>
          </a:p>
          <a:p>
            <a:r>
              <a:rPr lang="en-US" altLang="ko-KR" b="1" dirty="0"/>
              <a:t>    if 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2.values[i,14]) &gt;= 3.0525: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지수파일</a:t>
            </a:r>
            <a:r>
              <a:rPr lang="en-US" altLang="ko-KR" b="1" dirty="0"/>
              <a:t>['ALI</a:t>
            </a:r>
            <a:r>
              <a:rPr lang="ko-KR" altLang="en-US" b="1" dirty="0"/>
              <a:t>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'4'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2.6452&lt;=float(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2.values[i,14]) &lt; 3.0525: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지수파일</a:t>
            </a:r>
            <a:r>
              <a:rPr lang="en-US" altLang="ko-KR" b="1" dirty="0"/>
              <a:t>['ALI</a:t>
            </a:r>
            <a:r>
              <a:rPr lang="ko-KR" altLang="en-US" b="1" dirty="0"/>
              <a:t>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'3'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1.5354&lt;=float(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2.values[i,14]) &lt;2.6452: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지수파일</a:t>
            </a:r>
            <a:r>
              <a:rPr lang="en-US" altLang="ko-KR" b="1" dirty="0"/>
              <a:t>['ALI</a:t>
            </a:r>
            <a:r>
              <a:rPr lang="ko-KR" altLang="en-US" b="1" dirty="0"/>
              <a:t>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'2'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1&lt;= 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2.values[i,14])&lt;1.5354: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지수파일</a:t>
            </a:r>
            <a:r>
              <a:rPr lang="en-US" altLang="ko-KR" b="1" dirty="0"/>
              <a:t>['ALI</a:t>
            </a:r>
            <a:r>
              <a:rPr lang="ko-KR" altLang="en-US" b="1" dirty="0"/>
              <a:t>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'1’ 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 err="1"/>
              <a:t>구해두었던</a:t>
            </a:r>
            <a:r>
              <a:rPr lang="ko-KR" altLang="en-US" b="1" dirty="0"/>
              <a:t> </a:t>
            </a:r>
            <a:r>
              <a:rPr lang="en-US" altLang="ko-KR" b="1" dirty="0"/>
              <a:t>ALI</a:t>
            </a:r>
            <a:r>
              <a:rPr lang="ko-KR" altLang="en-US" b="1" dirty="0"/>
              <a:t>값으로 등급별 범위를 지정하여 정수화 시켜서 </a:t>
            </a:r>
            <a:r>
              <a:rPr lang="en-US" altLang="ko-KR" sz="2400" b="1" u="sng" dirty="0"/>
              <a:t>ALI</a:t>
            </a:r>
            <a:r>
              <a:rPr lang="ko-KR" altLang="en-US" sz="2400" b="1" u="sng" dirty="0"/>
              <a:t>지수의 등급</a:t>
            </a:r>
            <a:r>
              <a:rPr lang="ko-KR" altLang="en-US" b="1" dirty="0"/>
              <a:t>을 나누어 주었습니다</a:t>
            </a:r>
            <a:r>
              <a:rPr lang="en-US" altLang="ko-KR" b="1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68" y="1413610"/>
            <a:ext cx="4641268" cy="377745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AD41594-F824-455B-9804-5330C36EFD54}"/>
              </a:ext>
            </a:extLst>
          </p:cNvPr>
          <p:cNvSpPr/>
          <p:nvPr/>
        </p:nvSpPr>
        <p:spPr>
          <a:xfrm>
            <a:off x="9505949" y="1480808"/>
            <a:ext cx="1438687" cy="36430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58C96F-6F67-46B9-B117-BD1E080FF283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346594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86929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6706" y="1461981"/>
            <a:ext cx="918857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import </a:t>
            </a:r>
            <a:r>
              <a:rPr lang="en-US" altLang="ko-KR" b="1" dirty="0" err="1"/>
              <a:t>matplotlib.pyplot</a:t>
            </a:r>
            <a:r>
              <a:rPr lang="en-US" altLang="ko-KR" b="1" dirty="0"/>
              <a:t> as </a:t>
            </a:r>
            <a:r>
              <a:rPr lang="en-US" altLang="ko-KR" b="1" dirty="0" err="1"/>
              <a:t>plt</a:t>
            </a:r>
            <a:endParaRPr lang="en-US" altLang="ko-KR" b="1" dirty="0"/>
          </a:p>
          <a:p>
            <a:r>
              <a:rPr lang="en-US" altLang="ko-KR" b="1" dirty="0"/>
              <a:t>%</a:t>
            </a:r>
            <a:r>
              <a:rPr lang="en-US" altLang="ko-KR" b="1" dirty="0" err="1"/>
              <a:t>matplotlib</a:t>
            </a:r>
            <a:r>
              <a:rPr lang="en-US" altLang="ko-KR" b="1" dirty="0"/>
              <a:t> inline</a:t>
            </a:r>
          </a:p>
          <a:p>
            <a:endParaRPr lang="en-US" altLang="ko-KR" b="1" dirty="0"/>
          </a:p>
          <a:p>
            <a:r>
              <a:rPr lang="en-US" altLang="ko-KR" b="1" dirty="0"/>
              <a:t>import platform</a:t>
            </a:r>
          </a:p>
          <a:p>
            <a:r>
              <a:rPr lang="en-US" altLang="ko-KR" b="1" dirty="0"/>
              <a:t>from </a:t>
            </a:r>
            <a:r>
              <a:rPr lang="en-US" altLang="ko-KR" b="1" dirty="0" err="1"/>
              <a:t>matplotlib</a:t>
            </a:r>
            <a:r>
              <a:rPr lang="en-US" altLang="ko-KR" b="1" dirty="0"/>
              <a:t> import </a:t>
            </a:r>
            <a:r>
              <a:rPr lang="en-US" altLang="ko-KR" b="1" dirty="0" err="1"/>
              <a:t>font_manager</a:t>
            </a:r>
            <a:r>
              <a:rPr lang="en-US" altLang="ko-KR" b="1" dirty="0"/>
              <a:t>, </a:t>
            </a:r>
            <a:r>
              <a:rPr lang="en-US" altLang="ko-KR" b="1" dirty="0" err="1"/>
              <a:t>rc</a:t>
            </a:r>
            <a:endParaRPr lang="en-US" altLang="ko-KR" b="1" dirty="0"/>
          </a:p>
          <a:p>
            <a:r>
              <a:rPr lang="en-US" altLang="ko-KR" b="1" dirty="0" err="1"/>
              <a:t>plt.rcParams</a:t>
            </a:r>
            <a:r>
              <a:rPr lang="en-US" altLang="ko-KR" b="1" dirty="0"/>
              <a:t>['</a:t>
            </a:r>
            <a:r>
              <a:rPr lang="en-US" altLang="ko-KR" b="1" dirty="0" err="1"/>
              <a:t>axes.unicode_minus</a:t>
            </a:r>
            <a:r>
              <a:rPr lang="en-US" altLang="ko-KR" b="1" dirty="0"/>
              <a:t>'] = False</a:t>
            </a:r>
          </a:p>
          <a:p>
            <a:endParaRPr lang="en-US" altLang="ko-KR" b="1" dirty="0"/>
          </a:p>
          <a:p>
            <a:r>
              <a:rPr lang="en-US" altLang="ko-KR" b="1" dirty="0"/>
              <a:t>if </a:t>
            </a:r>
            <a:r>
              <a:rPr lang="en-US" altLang="ko-KR" b="1" dirty="0" err="1"/>
              <a:t>platform.system</a:t>
            </a:r>
            <a:r>
              <a:rPr lang="en-US" altLang="ko-KR" b="1" dirty="0"/>
              <a:t>() == 'Windows':</a:t>
            </a:r>
          </a:p>
          <a:p>
            <a:r>
              <a:rPr lang="en-US" altLang="ko-KR" b="1" dirty="0"/>
              <a:t>    path = "c:/Windows/Fonts/H2HDRM.ttf"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font_name</a:t>
            </a:r>
            <a:r>
              <a:rPr lang="en-US" altLang="ko-KR" b="1" dirty="0"/>
              <a:t> = </a:t>
            </a:r>
            <a:r>
              <a:rPr lang="en-US" altLang="ko-KR" b="1" dirty="0" err="1"/>
              <a:t>font_manager.FontProperties</a:t>
            </a:r>
            <a:r>
              <a:rPr lang="en-US" altLang="ko-KR" b="1" dirty="0"/>
              <a:t>(</a:t>
            </a:r>
            <a:r>
              <a:rPr lang="en-US" altLang="ko-KR" b="1" dirty="0" err="1"/>
              <a:t>fname</a:t>
            </a:r>
            <a:r>
              <a:rPr lang="en-US" altLang="ko-KR" b="1" dirty="0"/>
              <a:t>=path).</a:t>
            </a:r>
            <a:r>
              <a:rPr lang="en-US" altLang="ko-KR" b="1" dirty="0" err="1"/>
              <a:t>get_name</a:t>
            </a:r>
            <a:r>
              <a:rPr lang="en-US" altLang="ko-KR" b="1" dirty="0"/>
              <a:t>()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rc</a:t>
            </a:r>
            <a:r>
              <a:rPr lang="en-US" altLang="ko-KR" b="1" dirty="0"/>
              <a:t>('font', family=</a:t>
            </a:r>
            <a:r>
              <a:rPr lang="en-US" altLang="ko-KR" b="1" dirty="0" err="1"/>
              <a:t>font_name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그래프를 그리게 해주는 </a:t>
            </a:r>
            <a:r>
              <a:rPr lang="ko-KR" altLang="en-US" b="1" dirty="0" err="1"/>
              <a:t>모듈함수인</a:t>
            </a:r>
            <a:r>
              <a:rPr lang="ko-KR" altLang="en-US" b="1" dirty="0"/>
              <a:t> </a:t>
            </a:r>
            <a:r>
              <a:rPr lang="en-US" altLang="ko-KR" b="1" dirty="0" err="1"/>
              <a:t>matplotlib.pyplot</a:t>
            </a:r>
            <a:r>
              <a:rPr lang="ko-KR" altLang="en-US" b="1" dirty="0"/>
              <a:t>을 </a:t>
            </a:r>
            <a:r>
              <a:rPr lang="en-US" altLang="ko-KR" b="1" dirty="0"/>
              <a:t>import  </a:t>
            </a:r>
            <a:r>
              <a:rPr lang="ko-KR" altLang="en-US" b="1" dirty="0"/>
              <a:t>하고</a:t>
            </a:r>
            <a:endParaRPr lang="en-US" altLang="ko-KR" b="1" dirty="0"/>
          </a:p>
          <a:p>
            <a:r>
              <a:rPr lang="en-US" altLang="ko-KR" b="1" dirty="0"/>
              <a:t>%</a:t>
            </a:r>
            <a:r>
              <a:rPr lang="en-US" altLang="ko-KR" b="1" dirty="0" err="1"/>
              <a:t>matplotlib</a:t>
            </a:r>
            <a:r>
              <a:rPr lang="en-US" altLang="ko-KR" b="1" dirty="0"/>
              <a:t> inline</a:t>
            </a:r>
            <a:r>
              <a:rPr lang="ko-KR" altLang="en-US" b="1" dirty="0"/>
              <a:t>은 그래프의 결과를 </a:t>
            </a:r>
            <a:r>
              <a:rPr lang="ko-KR" altLang="en-US" b="1" dirty="0" err="1"/>
              <a:t>출력세션에</a:t>
            </a:r>
            <a:r>
              <a:rPr lang="ko-KR" altLang="en-US" b="1" dirty="0"/>
              <a:t> 나타나게 해주는 명령어입니다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Platform</a:t>
            </a:r>
            <a:r>
              <a:rPr lang="ko-KR" altLang="en-US" b="1" dirty="0"/>
              <a:t>은 응용 프로그램이 </a:t>
            </a:r>
            <a:r>
              <a:rPr lang="ko-KR" altLang="en-US" b="1" dirty="0" err="1"/>
              <a:t>실행될수</a:t>
            </a:r>
            <a:r>
              <a:rPr lang="ko-KR" altLang="en-US" b="1" dirty="0"/>
              <a:t> </a:t>
            </a:r>
            <a:r>
              <a:rPr lang="ko-KR" altLang="en-US" b="1" dirty="0" err="1"/>
              <a:t>있게해주는</a:t>
            </a:r>
            <a:r>
              <a:rPr lang="ko-KR" altLang="en-US" b="1" dirty="0"/>
              <a:t> 시스템인데 윈도우에서 지원하는 </a:t>
            </a:r>
            <a:endParaRPr lang="en-US" altLang="ko-KR" b="1" dirty="0"/>
          </a:p>
          <a:p>
            <a:r>
              <a:rPr lang="ko-KR" altLang="en-US" b="1" dirty="0"/>
              <a:t>폰트로 바꾸어 주는 과정입니다</a:t>
            </a:r>
            <a:r>
              <a:rPr lang="en-US" altLang="ko-KR" b="1" dirty="0"/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9BD7B6-7261-4321-A125-CB0F8715A902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263094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53064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6706" y="1461981"/>
            <a:ext cx="9188579" cy="39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colormap</a:t>
            </a:r>
            <a:r>
              <a:rPr lang="en-US" altLang="ko-KR" b="1" dirty="0"/>
              <a:t>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환자</a:t>
            </a:r>
            <a:r>
              <a:rPr lang="en-US" altLang="ko-KR" b="1" dirty="0"/>
              <a:t>'] </a:t>
            </a:r>
          </a:p>
          <a:p>
            <a:r>
              <a:rPr lang="en-US" altLang="ko-KR" b="1" dirty="0" err="1"/>
              <a:t>plt.figure</a:t>
            </a:r>
            <a:r>
              <a:rPr lang="en-US" altLang="ko-KR" b="1" dirty="0"/>
              <a:t>(</a:t>
            </a:r>
            <a:r>
              <a:rPr lang="en-US" altLang="ko-KR" b="1" dirty="0" err="1"/>
              <a:t>figsize</a:t>
            </a:r>
            <a:r>
              <a:rPr lang="en-US" altLang="ko-KR" b="1" dirty="0"/>
              <a:t>=(16,5)) </a:t>
            </a:r>
          </a:p>
          <a:p>
            <a:r>
              <a:rPr lang="en-US" altLang="ko-KR" b="1" dirty="0" err="1"/>
              <a:t>plt.plot</a:t>
            </a:r>
            <a:r>
              <a:rPr lang="en-US" altLang="ko-KR" b="1" dirty="0"/>
              <a:t>(</a:t>
            </a:r>
            <a:r>
              <a:rPr lang="ko-KR" altLang="en-US" b="1" dirty="0" err="1"/>
              <a:t>지수파일</a:t>
            </a:r>
            <a:r>
              <a:rPr lang="en-US" altLang="ko-KR" b="1" dirty="0"/>
              <a:t>['</a:t>
            </a:r>
            <a:r>
              <a:rPr lang="ko-KR" altLang="en-US" b="1" dirty="0"/>
              <a:t>날짜</a:t>
            </a:r>
            <a:r>
              <a:rPr lang="en-US" altLang="ko-KR" b="1" dirty="0"/>
              <a:t>'],</a:t>
            </a:r>
            <a:r>
              <a:rPr lang="ko-KR" altLang="en-US" b="1" dirty="0" err="1"/>
              <a:t>지수파일</a:t>
            </a:r>
            <a:r>
              <a:rPr lang="en-US" altLang="ko-KR" b="1" dirty="0"/>
              <a:t>['ALI</a:t>
            </a:r>
            <a:r>
              <a:rPr lang="ko-KR" altLang="en-US" b="1" dirty="0"/>
              <a:t>지수</a:t>
            </a:r>
            <a:r>
              <a:rPr lang="en-US" altLang="ko-KR" b="1" dirty="0"/>
              <a:t>'], color = 'green') </a:t>
            </a:r>
          </a:p>
          <a:p>
            <a:r>
              <a:rPr lang="en-US" altLang="ko-KR" b="1" dirty="0" err="1"/>
              <a:t>plt.scatter</a:t>
            </a:r>
            <a:r>
              <a:rPr lang="en-US" altLang="ko-KR" b="1" dirty="0"/>
              <a:t>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날짜</a:t>
            </a:r>
            <a:r>
              <a:rPr lang="en-US" altLang="ko-KR" b="1" dirty="0"/>
              <a:t>'],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환자</a:t>
            </a:r>
            <a:r>
              <a:rPr lang="en-US" altLang="ko-KR" b="1" dirty="0"/>
              <a:t>'],s=20,c=</a:t>
            </a:r>
            <a:r>
              <a:rPr lang="en-US" altLang="ko-KR" b="1" dirty="0" err="1"/>
              <a:t>colormap,marker</a:t>
            </a:r>
            <a:r>
              <a:rPr lang="en-US" altLang="ko-KR" b="1" dirty="0"/>
              <a:t>='^') </a:t>
            </a:r>
          </a:p>
          <a:p>
            <a:r>
              <a:rPr lang="en-US" altLang="ko-KR" b="1" dirty="0" err="1"/>
              <a:t>plt.xticks</a:t>
            </a:r>
            <a:r>
              <a:rPr lang="en-US" altLang="ko-KR" b="1" dirty="0"/>
              <a:t>([0, 100, 200, 300,360]) </a:t>
            </a:r>
          </a:p>
          <a:p>
            <a:r>
              <a:rPr lang="en-US" altLang="ko-KR" b="1" dirty="0" err="1"/>
              <a:t>plt.xlabel</a:t>
            </a:r>
            <a:r>
              <a:rPr lang="en-US" altLang="ko-KR" b="1" dirty="0"/>
              <a:t>('</a:t>
            </a:r>
            <a:r>
              <a:rPr lang="ko-KR" altLang="en-US" b="1" dirty="0"/>
              <a:t>날짜</a:t>
            </a:r>
            <a:r>
              <a:rPr lang="en-US" altLang="ko-KR" b="1" dirty="0"/>
              <a:t>') </a:t>
            </a:r>
          </a:p>
          <a:p>
            <a:r>
              <a:rPr lang="en-US" altLang="ko-KR" b="1" dirty="0" err="1"/>
              <a:t>plt.ylabel</a:t>
            </a:r>
            <a:r>
              <a:rPr lang="en-US" altLang="ko-KR" b="1" dirty="0"/>
              <a:t>(‘ALI</a:t>
            </a:r>
            <a:r>
              <a:rPr lang="ko-KR" altLang="en-US" b="1" dirty="0"/>
              <a:t>지수</a:t>
            </a:r>
            <a:r>
              <a:rPr lang="en-US" altLang="ko-KR" b="1" dirty="0"/>
              <a:t>') </a:t>
            </a:r>
          </a:p>
          <a:p>
            <a:r>
              <a:rPr lang="en-US" altLang="ko-KR" b="1" dirty="0" err="1"/>
              <a:t>plt.colorbar</a:t>
            </a:r>
            <a:r>
              <a:rPr lang="en-US" altLang="ko-KR" b="1" dirty="0"/>
              <a:t>() </a:t>
            </a:r>
          </a:p>
          <a:p>
            <a:r>
              <a:rPr lang="en-US" altLang="ko-KR" b="1" dirty="0" err="1"/>
              <a:t>plt.grid</a:t>
            </a:r>
            <a:r>
              <a:rPr lang="en-US" altLang="ko-KR" b="1" dirty="0"/>
              <a:t>() </a:t>
            </a:r>
          </a:p>
          <a:p>
            <a:r>
              <a:rPr lang="en-US" altLang="ko-KR" b="1" dirty="0" err="1"/>
              <a:t>plt.show</a:t>
            </a:r>
            <a:r>
              <a:rPr lang="en-US" altLang="ko-KR" b="1" dirty="0"/>
              <a:t>()</a:t>
            </a:r>
          </a:p>
          <a:p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새로운 </a:t>
            </a:r>
            <a:r>
              <a:rPr lang="en-US" altLang="ko-KR" b="1" dirty="0"/>
              <a:t>ALI(</a:t>
            </a:r>
            <a:r>
              <a:rPr lang="ko-KR" altLang="en-US" b="1" dirty="0"/>
              <a:t>위험지수</a:t>
            </a:r>
            <a:r>
              <a:rPr lang="en-US" altLang="ko-KR" b="1" dirty="0"/>
              <a:t>)</a:t>
            </a:r>
            <a:r>
              <a:rPr lang="ko-KR" altLang="en-US" b="1" dirty="0"/>
              <a:t>와 실제 천식환자수가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얼마나 일치하는 그래프로 비교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/>
          <a:stretch/>
        </p:blipFill>
        <p:spPr>
          <a:xfrm>
            <a:off x="5825765" y="2689389"/>
            <a:ext cx="4886378" cy="35265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143" y="2614885"/>
            <a:ext cx="769687" cy="344867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566" y="6214269"/>
            <a:ext cx="243861" cy="152413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9592583" y="3308640"/>
            <a:ext cx="1157591" cy="11965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8221631" y="4186790"/>
            <a:ext cx="1157591" cy="11965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516715" y="3408576"/>
            <a:ext cx="1157591" cy="11965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192318-5F5C-4916-A15B-A6812ED69DE6}"/>
              </a:ext>
            </a:extLst>
          </p:cNvPr>
          <p:cNvSpPr txBox="1"/>
          <p:nvPr/>
        </p:nvSpPr>
        <p:spPr>
          <a:xfrm rot="16200000">
            <a:off x="5041604" y="4382032"/>
            <a:ext cx="1329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7B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</a:t>
            </a:r>
            <a:r>
              <a:rPr lang="ko-KR" altLang="en-US" sz="1000" dirty="0">
                <a:solidFill>
                  <a:srgbClr val="7B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8458C6-A9AE-4E67-AFA8-BDE97E2BD2D7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171724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02264"/>
            <a:ext cx="6123667" cy="108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 err="1">
                <a:solidFill>
                  <a:srgbClr val="44546A">
                    <a:lumMod val="75000"/>
                  </a:srgbClr>
                </a:solidFill>
              </a:rPr>
              <a:t>웹페이지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2800" b="1" dirty="0" err="1">
                <a:solidFill>
                  <a:srgbClr val="44546A">
                    <a:lumMod val="75000"/>
                  </a:srgbClr>
                </a:solidFill>
              </a:rPr>
              <a:t>구상화면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</a:t>
            </a:r>
            <a:r>
              <a:rPr lang="ko-KR" altLang="en-US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ko-KR" altLang="en-US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Screen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89081"/>
            <a:ext cx="9231549" cy="532300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4E1EF1-1765-4965-95C0-636A2962F44C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158500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-1845128" y="-1429314"/>
            <a:ext cx="1448053" cy="89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sz="2000" b="1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>
                <a:solidFill>
                  <a:prstClr val="white">
                    <a:lumMod val="75000"/>
                  </a:prstClr>
                </a:solidFill>
              </a:rPr>
              <a:t>CONTENTS A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67012" y="1974249"/>
            <a:ext cx="10724186" cy="430597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926196" y="2142529"/>
            <a:ext cx="10339607" cy="391987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702210" y="2467868"/>
            <a:ext cx="8853790" cy="307212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000" b="1" dirty="0">
                <a:solidFill>
                  <a:srgbClr val="333F50"/>
                </a:solidFill>
              </a:rPr>
              <a:t>현재 많은 사람이 질병에 있어 여러 문제로 대두되고 있는 </a:t>
            </a:r>
            <a:endParaRPr lang="en-US" altLang="ko-KR" sz="2000" b="1" dirty="0">
              <a:solidFill>
                <a:srgbClr val="333F50"/>
              </a:solidFill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2000" b="1" dirty="0">
                <a:solidFill>
                  <a:srgbClr val="333F50"/>
                </a:solidFill>
              </a:rPr>
              <a:t>환경오염에 따른</a:t>
            </a:r>
            <a:r>
              <a:rPr lang="en-US" altLang="ko-KR" sz="2000" b="1" dirty="0">
                <a:solidFill>
                  <a:srgbClr val="333F50"/>
                </a:solidFill>
              </a:rPr>
              <a:t> </a:t>
            </a:r>
            <a:r>
              <a:rPr lang="ko-KR" altLang="en-US" sz="2000" b="1" dirty="0">
                <a:solidFill>
                  <a:srgbClr val="333F50"/>
                </a:solidFill>
              </a:rPr>
              <a:t>미세먼지나 </a:t>
            </a:r>
            <a:r>
              <a:rPr lang="ko-KR" altLang="en-US" sz="2000" b="1" dirty="0" err="1">
                <a:solidFill>
                  <a:srgbClr val="333F50"/>
                </a:solidFill>
              </a:rPr>
              <a:t>오존량</a:t>
            </a:r>
            <a:r>
              <a:rPr lang="ko-KR" altLang="en-US" sz="2000" b="1" dirty="0">
                <a:solidFill>
                  <a:srgbClr val="333F50"/>
                </a:solidFill>
              </a:rPr>
              <a:t> 등 공기 중의 자극물질에 따른 </a:t>
            </a:r>
            <a:endParaRPr lang="en-US" altLang="ko-KR" sz="2000" b="1" dirty="0">
              <a:solidFill>
                <a:srgbClr val="333F50"/>
              </a:solidFill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2000" b="1" dirty="0">
                <a:solidFill>
                  <a:srgbClr val="333F50"/>
                </a:solidFill>
              </a:rPr>
              <a:t>호흡기 문제들이 천식발생의 원인으로 많이 선정되어 </a:t>
            </a:r>
            <a:endParaRPr lang="en-US" altLang="ko-KR" sz="2000" b="1" dirty="0">
              <a:solidFill>
                <a:srgbClr val="333F50"/>
              </a:solidFill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2000" b="1" dirty="0">
                <a:solidFill>
                  <a:srgbClr val="333F50"/>
                </a:solidFill>
              </a:rPr>
              <a:t>그에 따른 천식의 위험성을 사람들에게</a:t>
            </a:r>
            <a:endParaRPr lang="en-US" altLang="ko-KR" sz="2000" b="1" dirty="0">
              <a:solidFill>
                <a:srgbClr val="333F50"/>
              </a:solidFill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2000" b="1" dirty="0">
                <a:solidFill>
                  <a:srgbClr val="333F50"/>
                </a:solidFill>
              </a:rPr>
              <a:t>알려주고 각 지역별로 사용자들에게 정보를 제공하고자 한다</a:t>
            </a:r>
            <a:r>
              <a:rPr lang="en-US" altLang="ko-KR" sz="2000" b="1" dirty="0">
                <a:solidFill>
                  <a:srgbClr val="333F50"/>
                </a:solidFill>
              </a:rPr>
              <a:t>.</a:t>
            </a:r>
            <a:endParaRPr lang="ko-KR" altLang="en-US" sz="2000" b="1" dirty="0">
              <a:solidFill>
                <a:srgbClr val="333F5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438419" y="271706"/>
            <a:ext cx="6123667" cy="1100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2.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개발동기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M</a:t>
            </a:r>
            <a:r>
              <a:rPr lang="en-US" altLang="ko-KR" sz="1600" dirty="0"/>
              <a:t>otive for development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5982128-DF29-4CA9-9DEE-212FCFE8CEB5}"/>
              </a:ext>
            </a:extLst>
          </p:cNvPr>
          <p:cNvSpPr/>
          <p:nvPr/>
        </p:nvSpPr>
        <p:spPr>
          <a:xfrm>
            <a:off x="2366413" y="26557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06669" y="2575050"/>
            <a:ext cx="6123667" cy="17188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500" b="1">
                <a:solidFill>
                  <a:srgbClr val="44546A">
                    <a:lumMod val="75000"/>
                  </a:srgbClr>
                </a:solidFill>
              </a:rPr>
              <a:t>7. </a:t>
            </a:r>
            <a:r>
              <a:rPr lang="ko-KR" altLang="en-US" sz="3500" b="1">
                <a:solidFill>
                  <a:srgbClr val="44546A">
                    <a:lumMod val="75000"/>
                  </a:srgbClr>
                </a:solidFill>
              </a:rPr>
              <a:t>이번주 진행 상황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/>
          </a:p>
          <a:p>
            <a:pPr marL="342900" indent="-342900">
              <a:lnSpc>
                <a:spcPct val="150000"/>
              </a:lnSpc>
              <a:buAutoNum type="arabicParenR"/>
              <a:defRPr/>
            </a:pPr>
            <a:endParaRPr lang="ko-KR" altLang="en-US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4863" y="169118"/>
            <a:ext cx="296290" cy="29629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400516" y="2403148"/>
            <a:ext cx="4253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427099" y="64135"/>
            <a:ext cx="425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339301" y="410906"/>
            <a:ext cx="612366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이번주 진행상황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5760" y="1427979"/>
            <a:ext cx="1180877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 dirty="0"/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#</a:t>
            </a:r>
            <a:r>
              <a:rPr lang="ko-KR" altLang="en-US" dirty="0" err="1"/>
              <a:t>습도랑</a:t>
            </a:r>
            <a:r>
              <a:rPr lang="ko-KR" altLang="en-US" dirty="0"/>
              <a:t> 기압을 </a:t>
            </a:r>
            <a:r>
              <a:rPr lang="ko-KR" altLang="en-US" dirty="0" err="1"/>
              <a:t>크롤링</a:t>
            </a:r>
            <a:r>
              <a:rPr lang="ko-KR" altLang="en-US" dirty="0"/>
              <a:t> 해오는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>
              <a:lnSpc>
                <a:spcPct val="150000"/>
              </a:lnSpc>
              <a:defRPr/>
            </a:pPr>
            <a:r>
              <a:rPr lang="ko-KR" altLang="en-US" dirty="0" err="1" smtClean="0"/>
              <a:t>def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humiPha</a:t>
            </a:r>
            <a:r>
              <a:rPr lang="ko-KR" altLang="en-US" dirty="0" smtClean="0"/>
              <a:t>():</a:t>
            </a:r>
            <a:endParaRPr lang="en-US" altLang="ko-KR" dirty="0" smtClean="0"/>
          </a:p>
          <a:p>
            <a:pPr>
              <a:lnSpc>
                <a:spcPct val="150000"/>
              </a:lnSpc>
              <a:defRPr/>
            </a:pPr>
            <a:r>
              <a:rPr lang="en-US" altLang="ko-KR" dirty="0"/>
              <a:t> </a:t>
            </a:r>
            <a:r>
              <a:rPr lang="en-US" altLang="ko-KR" dirty="0" smtClean="0"/>
              <a:t>   global </a:t>
            </a:r>
            <a:r>
              <a:rPr lang="ko-KR" altLang="en-US" dirty="0" err="1" smtClean="0"/>
              <a:t>geome</a:t>
            </a:r>
            <a:r>
              <a:rPr lang="ko-KR" altLang="en-US" dirty="0" smtClean="0"/>
              <a:t> </a:t>
            </a:r>
            <a:r>
              <a:rPr lang="en-US" altLang="ko-KR" dirty="0" smtClean="0"/>
              <a:t>#</a:t>
            </a:r>
            <a:r>
              <a:rPr lang="ko-KR" altLang="en-US" dirty="0" err="1" smtClean="0"/>
              <a:t>지역이름을</a:t>
            </a:r>
            <a:r>
              <a:rPr lang="ko-KR" altLang="en-US" dirty="0" smtClean="0"/>
              <a:t> 가지고 있는 변수</a:t>
            </a:r>
            <a:endParaRPr lang="ko-KR" altLang="en-US" dirty="0"/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url</a:t>
            </a:r>
            <a:r>
              <a:rPr lang="ko-KR" altLang="en-US" dirty="0"/>
              <a:t> =  </a:t>
            </a:r>
            <a:r>
              <a:rPr lang="ko-KR" altLang="en-US" dirty="0" smtClean="0"/>
              <a:t>"http</a:t>
            </a:r>
            <a:r>
              <a:rPr lang="ko-KR" altLang="en-US" dirty="0"/>
              <a:t>://www.weather.go.kr/weather/observation/currentweather.jsp"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html</a:t>
            </a:r>
            <a:r>
              <a:rPr lang="ko-KR" altLang="en-US" dirty="0"/>
              <a:t> = </a:t>
            </a:r>
            <a:r>
              <a:rPr lang="ko-KR" altLang="en-US" dirty="0" err="1"/>
              <a:t>urlopen</a:t>
            </a:r>
            <a:r>
              <a:rPr lang="ko-KR" altLang="en-US" dirty="0"/>
              <a:t>(</a:t>
            </a:r>
            <a:r>
              <a:rPr lang="ko-KR" altLang="en-US" dirty="0" err="1"/>
              <a:t>url</a:t>
            </a:r>
            <a:r>
              <a:rPr lang="ko-KR" altLang="en-US" dirty="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bs_obj</a:t>
            </a:r>
            <a:r>
              <a:rPr lang="ko-KR" altLang="en-US" dirty="0"/>
              <a:t> = bs4.BeautifulSoup(</a:t>
            </a:r>
            <a:r>
              <a:rPr lang="ko-KR" altLang="en-US" dirty="0" err="1"/>
              <a:t>html.read</a:t>
            </a:r>
            <a:r>
              <a:rPr lang="ko-KR" altLang="en-US" dirty="0"/>
              <a:t>(), "</a:t>
            </a:r>
            <a:r>
              <a:rPr lang="ko-KR" altLang="en-US" dirty="0" err="1"/>
              <a:t>html.parser</a:t>
            </a:r>
            <a:r>
              <a:rPr lang="ko-KR" altLang="en-US" dirty="0"/>
              <a:t>")</a:t>
            </a:r>
            <a:endParaRPr lang="en-US" altLang="ko-KR" dirty="0"/>
          </a:p>
          <a:p>
            <a:pPr>
              <a:lnSpc>
                <a:spcPct val="150000"/>
              </a:lnSpc>
              <a:defRPr/>
            </a:pPr>
            <a:endParaRPr lang="ko-KR" altLang="en-US" dirty="0"/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    </a:t>
            </a:r>
            <a:r>
              <a:rPr lang="en-US" altLang="ko-KR" dirty="0" smtClean="0"/>
              <a:t>find1</a:t>
            </a:r>
            <a:r>
              <a:rPr lang="ko-KR" altLang="en-US" dirty="0" smtClean="0"/>
              <a:t>=</a:t>
            </a:r>
            <a:r>
              <a:rPr lang="ko-KR" altLang="en-US" dirty="0" err="1" smtClean="0"/>
              <a:t>bs_obj.find</a:t>
            </a:r>
            <a:r>
              <a:rPr lang="ko-KR" altLang="en-US" dirty="0"/>
              <a:t>("</a:t>
            </a:r>
            <a:r>
              <a:rPr lang="ko-KR" altLang="en-US" dirty="0" err="1"/>
              <a:t>div</a:t>
            </a:r>
            <a:r>
              <a:rPr lang="ko-KR" altLang="en-US" dirty="0"/>
              <a:t>",</a:t>
            </a:r>
            <a:r>
              <a:rPr lang="ko-KR" altLang="en-US" dirty="0" err="1"/>
              <a:t>class</a:t>
            </a:r>
            <a:r>
              <a:rPr lang="ko-KR" altLang="en-US" dirty="0"/>
              <a:t>_="width2")</a:t>
            </a:r>
            <a:endParaRPr lang="en-US" altLang="ko-KR" dirty="0"/>
          </a:p>
          <a:p>
            <a:pPr>
              <a:lnSpc>
                <a:spcPct val="150000"/>
              </a:lnSpc>
              <a:defRPr/>
            </a:pPr>
            <a:endParaRPr lang="ko-KR" altLang="en-US" dirty="0"/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 </a:t>
            </a:r>
            <a:r>
              <a:rPr lang="ko-KR" altLang="en-US" dirty="0" smtClean="0"/>
              <a:t>   </a:t>
            </a:r>
            <a:r>
              <a:rPr lang="en-US" altLang="ko-KR" dirty="0" smtClean="0"/>
              <a:t>find2</a:t>
            </a:r>
            <a:r>
              <a:rPr lang="ko-KR" altLang="en-US" dirty="0" smtClean="0"/>
              <a:t>= </a:t>
            </a:r>
            <a:r>
              <a:rPr lang="en-US" altLang="ko-KR" dirty="0"/>
              <a:t>find1</a:t>
            </a:r>
            <a:r>
              <a:rPr lang="ko-KR" altLang="en-US" dirty="0" smtClean="0"/>
              <a:t>.</a:t>
            </a:r>
            <a:r>
              <a:rPr lang="ko-KR" altLang="en-US" dirty="0" err="1" smtClean="0"/>
              <a:t>find</a:t>
            </a:r>
            <a:r>
              <a:rPr lang="ko-KR" altLang="en-US" dirty="0"/>
              <a:t>("</a:t>
            </a:r>
            <a:r>
              <a:rPr lang="ko-KR" altLang="en-US" dirty="0" err="1"/>
              <a:t>div</a:t>
            </a:r>
            <a:r>
              <a:rPr lang="ko-KR" altLang="en-US" dirty="0"/>
              <a:t>",</a:t>
            </a:r>
            <a:r>
              <a:rPr lang="ko-KR" altLang="en-US" dirty="0" err="1"/>
              <a:t>id</a:t>
            </a:r>
            <a:r>
              <a:rPr lang="ko-KR" altLang="en-US" dirty="0"/>
              <a:t>="</a:t>
            </a:r>
            <a:r>
              <a:rPr lang="ko-KR" altLang="en-US" dirty="0" err="1"/>
              <a:t>content_weather</a:t>
            </a:r>
            <a:r>
              <a:rPr lang="ko-KR" altLang="en-US" dirty="0"/>
              <a:t>")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 </a:t>
            </a:r>
            <a:r>
              <a:rPr lang="ko-KR" altLang="en-US" dirty="0" smtClean="0"/>
              <a:t>   </a:t>
            </a:r>
            <a:r>
              <a:rPr lang="en-US" altLang="ko-KR" dirty="0" smtClean="0"/>
              <a:t>find3 </a:t>
            </a:r>
            <a:r>
              <a:rPr lang="ko-KR" altLang="en-US" dirty="0" smtClean="0"/>
              <a:t>=</a:t>
            </a:r>
            <a:r>
              <a:rPr lang="en-US" altLang="ko-KR" dirty="0" smtClean="0"/>
              <a:t> </a:t>
            </a:r>
            <a:r>
              <a:rPr lang="en-US" altLang="ko-KR" dirty="0"/>
              <a:t>find2</a:t>
            </a:r>
            <a:r>
              <a:rPr lang="ko-KR" altLang="en-US" dirty="0" smtClean="0"/>
              <a:t>.</a:t>
            </a:r>
            <a:r>
              <a:rPr lang="ko-KR" altLang="en-US" dirty="0" err="1" smtClean="0"/>
              <a:t>find</a:t>
            </a:r>
            <a:r>
              <a:rPr lang="ko-KR" altLang="en-US" dirty="0"/>
              <a:t>("</a:t>
            </a:r>
            <a:r>
              <a:rPr lang="ko-KR" altLang="en-US" dirty="0" err="1"/>
              <a:t>table</a:t>
            </a:r>
            <a:r>
              <a:rPr lang="ko-KR" altLang="en-US" dirty="0"/>
              <a:t>",</a:t>
            </a:r>
            <a:r>
              <a:rPr lang="ko-KR" altLang="en-US" dirty="0" err="1"/>
              <a:t>class</a:t>
            </a:r>
            <a:r>
              <a:rPr lang="ko-KR" altLang="en-US" dirty="0"/>
              <a:t>_="table_develop3")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502EDB-0D9F-4C64-963D-84F847C37B05}"/>
              </a:ext>
            </a:extLst>
          </p:cNvPr>
          <p:cNvSpPr/>
          <p:nvPr/>
        </p:nvSpPr>
        <p:spPr>
          <a:xfrm>
            <a:off x="7638394" y="3549212"/>
            <a:ext cx="4312668" cy="1277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 해당 </a:t>
            </a:r>
            <a:r>
              <a:rPr lang="ko-KR" altLang="en-US" b="1" dirty="0" err="1">
                <a:solidFill>
                  <a:schemeClr val="tx1"/>
                </a:solidFill>
              </a:rPr>
              <a:t>URL에</a:t>
            </a:r>
            <a:r>
              <a:rPr lang="ko-KR" altLang="en-US" b="1" dirty="0">
                <a:solidFill>
                  <a:schemeClr val="tx1"/>
                </a:solidFill>
              </a:rPr>
              <a:t> 오늘의 날씨 </a:t>
            </a:r>
            <a:r>
              <a:rPr lang="ko-KR" altLang="en-US" b="1" dirty="0" smtClean="0">
                <a:solidFill>
                  <a:schemeClr val="tx1"/>
                </a:solidFill>
              </a:rPr>
              <a:t>표 </a:t>
            </a:r>
            <a:r>
              <a:rPr lang="ko-KR" altLang="en-US" b="1" dirty="0" err="1" smtClean="0">
                <a:solidFill>
                  <a:schemeClr val="tx1"/>
                </a:solidFill>
              </a:rPr>
              <a:t>div</a:t>
            </a:r>
            <a:r>
              <a:rPr lang="ko-KR" altLang="en-US" b="1" dirty="0" err="1" smtClean="0">
                <a:solidFill>
                  <a:schemeClr val="tx1"/>
                </a:solidFill>
              </a:rPr>
              <a:t>에서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 smtClean="0">
                <a:solidFill>
                  <a:schemeClr val="tx1"/>
                </a:solidFill>
              </a:rPr>
              <a:t>고유의 </a:t>
            </a:r>
            <a:r>
              <a:rPr lang="ko-KR" altLang="en-US" b="1" dirty="0">
                <a:solidFill>
                  <a:schemeClr val="tx1"/>
                </a:solidFill>
              </a:rPr>
              <a:t>클래스명을 찾고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 err="1">
                <a:solidFill>
                  <a:schemeClr val="tx1"/>
                </a:solidFill>
              </a:rPr>
              <a:t>find함수로</a:t>
            </a:r>
            <a:r>
              <a:rPr lang="ko-KR" altLang="en-US" b="1" dirty="0">
                <a:solidFill>
                  <a:schemeClr val="tx1"/>
                </a:solidFill>
              </a:rPr>
              <a:t> 찾음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B683D54-84BA-4C6B-B2E3-6F9C17135543}"/>
              </a:ext>
            </a:extLst>
          </p:cNvPr>
          <p:cNvCxnSpPr>
            <a:cxnSpLocks/>
          </p:cNvCxnSpPr>
          <p:nvPr/>
        </p:nvCxnSpPr>
        <p:spPr>
          <a:xfrm flipV="1">
            <a:off x="5068111" y="4267487"/>
            <a:ext cx="2561393" cy="5587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DE6E88-639A-41CD-A7AC-3C2C5235BB4C}"/>
              </a:ext>
            </a:extLst>
          </p:cNvPr>
          <p:cNvSpPr/>
          <p:nvPr/>
        </p:nvSpPr>
        <p:spPr>
          <a:xfrm>
            <a:off x="7480570" y="5205137"/>
            <a:ext cx="4312668" cy="1277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 해당 고유의 아이디나 클래스명을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 smtClean="0">
                <a:solidFill>
                  <a:schemeClr val="tx1"/>
                </a:solidFill>
              </a:rPr>
              <a:t>찾아가며 필요한 오늘의 </a:t>
            </a:r>
            <a:r>
              <a:rPr lang="ko-KR" altLang="en-US" b="1" dirty="0">
                <a:solidFill>
                  <a:schemeClr val="tx1"/>
                </a:solidFill>
              </a:rPr>
              <a:t>습도와 </a:t>
            </a:r>
            <a:r>
              <a:rPr lang="ko-KR" altLang="en-US" b="1" dirty="0" smtClean="0">
                <a:solidFill>
                  <a:schemeClr val="tx1"/>
                </a:solidFill>
              </a:rPr>
              <a:t>기압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수치가 </a:t>
            </a:r>
            <a:r>
              <a:rPr lang="ko-KR" altLang="en-US" b="1" dirty="0" smtClean="0">
                <a:solidFill>
                  <a:schemeClr val="tx1"/>
                </a:solidFill>
              </a:rPr>
              <a:t>나오는 곳을 </a:t>
            </a:r>
            <a:r>
              <a:rPr lang="ko-KR" altLang="en-US" b="1" dirty="0">
                <a:solidFill>
                  <a:schemeClr val="tx1"/>
                </a:solidFill>
              </a:rPr>
              <a:t>찾아냄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4CD08B6-9153-4BCF-AB9A-9A424B62E631}"/>
              </a:ext>
            </a:extLst>
          </p:cNvPr>
          <p:cNvCxnSpPr>
            <a:cxnSpLocks/>
          </p:cNvCxnSpPr>
          <p:nvPr/>
        </p:nvCxnSpPr>
        <p:spPr>
          <a:xfrm>
            <a:off x="5880814" y="5834831"/>
            <a:ext cx="1576552" cy="87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7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427099" y="64135"/>
            <a:ext cx="425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339301" y="410906"/>
            <a:ext cx="68727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이번주 진행상황</a:t>
            </a:r>
            <a:endParaRPr lang="en-US" altLang="ko-KR" sz="15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77766" y="1142803"/>
            <a:ext cx="719150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def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getrule</a:t>
            </a:r>
            <a:r>
              <a:rPr lang="en-US" altLang="ko-KR" dirty="0" smtClean="0"/>
              <a:t>(): </a:t>
            </a:r>
          </a:p>
          <a:p>
            <a:r>
              <a:rPr lang="en-US" altLang="ko-KR" dirty="0" smtClean="0"/>
              <a:t>    # Connection </a:t>
            </a:r>
            <a:r>
              <a:rPr lang="ko-KR" altLang="en-US" dirty="0" smtClean="0"/>
              <a:t>연결 </a:t>
            </a:r>
          </a:p>
          <a:p>
            <a:r>
              <a:rPr lang="en-US" altLang="ko-KR" dirty="0" smtClean="0"/>
              <a:t>     conn = </a:t>
            </a:r>
            <a:r>
              <a:rPr lang="en-US" altLang="ko-KR" dirty="0" err="1" smtClean="0"/>
              <a:t>getConnection</a:t>
            </a:r>
            <a:r>
              <a:rPr lang="en-US" altLang="ko-KR" dirty="0" smtClean="0"/>
              <a:t>() </a:t>
            </a:r>
          </a:p>
          <a:p>
            <a:r>
              <a:rPr lang="en-US" altLang="ko-KR" dirty="0" smtClean="0"/>
              <a:t>     curs = </a:t>
            </a:r>
            <a:r>
              <a:rPr lang="en-US" altLang="ko-KR" dirty="0" err="1" smtClean="0"/>
              <a:t>conn.cursor</a:t>
            </a:r>
            <a:r>
              <a:rPr lang="en-US" altLang="ko-KR" dirty="0" smtClean="0"/>
              <a:t>() </a:t>
            </a:r>
          </a:p>
          <a:p>
            <a:r>
              <a:rPr lang="en-US" altLang="ko-KR" dirty="0" smtClean="0"/>
              <a:t>     # SQL </a:t>
            </a:r>
            <a:r>
              <a:rPr lang="ko-KR" altLang="en-US" dirty="0" smtClean="0"/>
              <a:t>처리 </a:t>
            </a:r>
          </a:p>
          <a:p>
            <a:r>
              <a:rPr lang="en-US" altLang="ko-KR" dirty="0" smtClean="0"/>
              <a:t>     </a:t>
            </a:r>
            <a:r>
              <a:rPr lang="en-US" altLang="ko-KR" dirty="0" err="1" smtClean="0"/>
              <a:t>sql</a:t>
            </a:r>
            <a:r>
              <a:rPr lang="en-US" altLang="ko-KR" dirty="0" smtClean="0"/>
              <a:t> = "select*from ifgeometry.ifgeometry_2016_2017" </a:t>
            </a:r>
          </a:p>
          <a:p>
            <a:r>
              <a:rPr lang="en-US" altLang="ko-KR" dirty="0" smtClean="0"/>
              <a:t>     </a:t>
            </a:r>
            <a:r>
              <a:rPr lang="en-US" altLang="ko-KR" dirty="0" err="1" smtClean="0"/>
              <a:t>curs.execute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sql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     #</a:t>
            </a:r>
            <a:r>
              <a:rPr lang="ko-KR" altLang="en-US" dirty="0" smtClean="0"/>
              <a:t>처리된 </a:t>
            </a:r>
            <a:r>
              <a:rPr lang="en-US" altLang="ko-KR" dirty="0" smtClean="0"/>
              <a:t>data </a:t>
            </a:r>
            <a:r>
              <a:rPr lang="ko-KR" altLang="en-US" dirty="0" smtClean="0"/>
              <a:t>가져옴 </a:t>
            </a:r>
          </a:p>
          <a:p>
            <a:r>
              <a:rPr lang="en-US" altLang="ko-KR" dirty="0" smtClean="0"/>
              <a:t>     rows = </a:t>
            </a:r>
            <a:r>
              <a:rPr lang="en-US" altLang="ko-KR" dirty="0" err="1" smtClean="0"/>
              <a:t>curs.fetchall</a:t>
            </a:r>
            <a:r>
              <a:rPr lang="en-US" altLang="ko-KR" dirty="0" smtClean="0"/>
              <a:t>() </a:t>
            </a:r>
          </a:p>
          <a:p>
            <a:r>
              <a:rPr lang="en-US" altLang="ko-KR" dirty="0" smtClean="0"/>
              <a:t>     </a:t>
            </a:r>
            <a:r>
              <a:rPr lang="en-US" altLang="ko-KR" dirty="0" err="1" smtClean="0"/>
              <a:t>indata</a:t>
            </a:r>
            <a:r>
              <a:rPr lang="en-US" altLang="ko-KR" dirty="0" smtClean="0"/>
              <a:t> = [[0 for </a:t>
            </a:r>
            <a:r>
              <a:rPr lang="en-US" altLang="ko-KR" dirty="0" err="1" smtClean="0"/>
              <a:t>ro</a:t>
            </a:r>
            <a:r>
              <a:rPr lang="en-US" altLang="ko-KR" dirty="0" smtClean="0"/>
              <a:t> in range(23)] for cols in range(16)] </a:t>
            </a:r>
          </a:p>
          <a:p>
            <a:r>
              <a:rPr lang="en-US" altLang="ko-KR" dirty="0" smtClean="0"/>
              <a:t>     for 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 in range(0, 16): </a:t>
            </a:r>
          </a:p>
          <a:p>
            <a:r>
              <a:rPr lang="en-US" altLang="ko-KR" dirty="0" smtClean="0"/>
              <a:t>         for j in range(0, 16): </a:t>
            </a:r>
          </a:p>
          <a:p>
            <a:r>
              <a:rPr lang="en-US" altLang="ko-KR" dirty="0" smtClean="0"/>
              <a:t>             if </a:t>
            </a:r>
            <a:r>
              <a:rPr lang="en-US" altLang="ko-KR" dirty="0" err="1" smtClean="0"/>
              <a:t>englishgeo</a:t>
            </a:r>
            <a:r>
              <a:rPr lang="en-US" altLang="ko-KR" dirty="0" smtClean="0"/>
              <a:t>[j] == rows[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][0]: </a:t>
            </a:r>
          </a:p>
          <a:p>
            <a:r>
              <a:rPr lang="en-US" altLang="ko-KR" dirty="0" smtClean="0"/>
              <a:t>              </a:t>
            </a:r>
            <a:r>
              <a:rPr lang="en-US" altLang="ko-KR" dirty="0" err="1" smtClean="0"/>
              <a:t>indata</a:t>
            </a:r>
            <a:r>
              <a:rPr lang="en-US" altLang="ko-KR" dirty="0" smtClean="0"/>
              <a:t>[j] = </a:t>
            </a:r>
            <a:r>
              <a:rPr lang="en-US" altLang="ko-KR" dirty="0" err="1" smtClean="0"/>
              <a:t>indata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][1:] </a:t>
            </a:r>
          </a:p>
          <a:p>
            <a:r>
              <a:rPr lang="en-US" altLang="ko-KR" dirty="0" smtClean="0"/>
              <a:t>    # Connection </a:t>
            </a:r>
            <a:r>
              <a:rPr lang="ko-KR" altLang="en-US" dirty="0" smtClean="0"/>
              <a:t>닫기 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conn.close</a:t>
            </a:r>
            <a:r>
              <a:rPr lang="en-US" altLang="ko-KR" dirty="0" smtClean="0"/>
              <a:t>() </a:t>
            </a:r>
          </a:p>
          <a:p>
            <a:r>
              <a:rPr lang="en-US" altLang="ko-KR" dirty="0" smtClean="0"/>
              <a:t>     #</a:t>
            </a:r>
            <a:r>
              <a:rPr lang="ko-KR" altLang="en-US" dirty="0" smtClean="0"/>
              <a:t>얻은 데이터를 보내준다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     return rows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365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">
            <a:extLst>
              <a:ext uri="{FF2B5EF4-FFF2-40B4-BE49-F238E27FC236}">
                <a16:creationId xmlns:a16="http://schemas.microsoft.com/office/drawing/2014/main" id="{713B9070-A8BA-4E7A-B19F-7C6EEE1D4B32}"/>
              </a:ext>
            </a:extLst>
          </p:cNvPr>
          <p:cNvSpPr txBox="1"/>
          <p:nvPr/>
        </p:nvSpPr>
        <p:spPr>
          <a:xfrm>
            <a:off x="6893101" y="1651521"/>
            <a:ext cx="4608577" cy="1020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400" b="1" dirty="0"/>
          </a:p>
          <a:p>
            <a:pPr>
              <a:lnSpc>
                <a:spcPct val="150000"/>
              </a:lnSpc>
              <a:defRPr/>
            </a:pPr>
            <a:endParaRPr lang="en-US" altLang="ko-KR" sz="1400" b="1" dirty="0"/>
          </a:p>
          <a:p>
            <a:pPr>
              <a:lnSpc>
                <a:spcPct val="150000"/>
              </a:lnSpc>
              <a:defRPr/>
            </a:pPr>
            <a:endParaRPr lang="en-US" altLang="ko-KR" sz="1400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427099" y="64135"/>
            <a:ext cx="425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339301" y="410906"/>
            <a:ext cx="61236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이번주 진행상황 </a:t>
            </a: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Web production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2458" y="1086638"/>
            <a:ext cx="75260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/>
              <a:t>  #연결 담당 함수를 불러온다</a:t>
            </a:r>
          </a:p>
          <a:p>
            <a:pPr>
              <a:defRPr/>
            </a:pPr>
            <a:r>
              <a:rPr lang="ko-KR" altLang="en-US" sz="1500" dirty="0"/>
              <a:t>    </a:t>
            </a:r>
            <a:r>
              <a:rPr lang="ko-KR" altLang="en-US" sz="1500" dirty="0" err="1"/>
              <a:t>conn</a:t>
            </a:r>
            <a:r>
              <a:rPr lang="ko-KR" altLang="en-US" sz="1500" dirty="0"/>
              <a:t> = </a:t>
            </a:r>
            <a:r>
              <a:rPr lang="ko-KR" altLang="en-US" sz="1500" dirty="0" err="1"/>
              <a:t>getConnection</a:t>
            </a:r>
            <a:r>
              <a:rPr lang="ko-KR" altLang="en-US" sz="1500" dirty="0"/>
              <a:t>()</a:t>
            </a:r>
          </a:p>
          <a:p>
            <a:pPr>
              <a:defRPr/>
            </a:pPr>
            <a:r>
              <a:rPr lang="ko-KR" altLang="en-US" sz="1500" dirty="0"/>
              <a:t>    </a:t>
            </a:r>
            <a:r>
              <a:rPr lang="ko-KR" altLang="en-US" sz="1500" dirty="0" err="1"/>
              <a:t>curs</a:t>
            </a:r>
            <a:r>
              <a:rPr lang="ko-KR" altLang="en-US" sz="1500" dirty="0"/>
              <a:t> = </a:t>
            </a:r>
            <a:r>
              <a:rPr lang="ko-KR" altLang="en-US" sz="1500" dirty="0" err="1"/>
              <a:t>conn.cursor</a:t>
            </a:r>
            <a:r>
              <a:rPr lang="ko-KR" altLang="en-US" sz="1500" dirty="0"/>
              <a:t>()</a:t>
            </a:r>
          </a:p>
          <a:p>
            <a:pPr>
              <a:defRPr/>
            </a:pPr>
            <a:r>
              <a:rPr lang="ko-KR" altLang="en-US" sz="1500" dirty="0"/>
              <a:t>    #</a:t>
            </a:r>
            <a:r>
              <a:rPr lang="ko-KR" altLang="en-US" sz="1500" dirty="0" err="1"/>
              <a:t>SQL처리</a:t>
            </a: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    </a:t>
            </a:r>
            <a:r>
              <a:rPr lang="ko-KR" altLang="en-US" sz="1500" dirty="0" err="1"/>
              <a:t>sql</a:t>
            </a:r>
            <a:r>
              <a:rPr lang="ko-KR" altLang="en-US" sz="1500" dirty="0"/>
              <a:t> = "</a:t>
            </a:r>
            <a:r>
              <a:rPr lang="ko-KR" altLang="en-US" sz="1500" dirty="0" err="1"/>
              <a:t>select</a:t>
            </a:r>
            <a:r>
              <a:rPr lang="ko-KR" altLang="en-US" sz="1500" dirty="0"/>
              <a:t>*</a:t>
            </a:r>
            <a:r>
              <a:rPr lang="ko-KR" altLang="en-US" sz="1500" dirty="0" err="1"/>
              <a:t>from</a:t>
            </a:r>
            <a:r>
              <a:rPr lang="ko-KR" altLang="en-US" sz="1500" dirty="0"/>
              <a:t> </a:t>
            </a:r>
            <a:r>
              <a:rPr lang="ko-KR" altLang="en-US" sz="1500" dirty="0" err="1"/>
              <a:t>today</a:t>
            </a:r>
            <a:r>
              <a:rPr lang="ko-KR" altLang="en-US" sz="1500" dirty="0"/>
              <a:t>"</a:t>
            </a:r>
          </a:p>
          <a:p>
            <a:pPr>
              <a:defRPr/>
            </a:pPr>
            <a:r>
              <a:rPr lang="ko-KR" altLang="en-US" sz="1500" dirty="0"/>
              <a:t>    </a:t>
            </a:r>
            <a:r>
              <a:rPr lang="ko-KR" altLang="en-US" sz="1500" dirty="0" err="1"/>
              <a:t>curs.execute</a:t>
            </a:r>
            <a:r>
              <a:rPr lang="ko-KR" altLang="en-US" sz="1500" dirty="0"/>
              <a:t>(</a:t>
            </a:r>
            <a:r>
              <a:rPr lang="ko-KR" altLang="en-US" sz="1500" dirty="0" err="1"/>
              <a:t>sql</a:t>
            </a:r>
            <a:r>
              <a:rPr lang="ko-KR" altLang="en-US" sz="1500" dirty="0"/>
              <a:t>)</a:t>
            </a:r>
          </a:p>
          <a:p>
            <a:pPr>
              <a:defRPr/>
            </a:pPr>
            <a:r>
              <a:rPr lang="ko-KR" altLang="en-US" sz="1500" dirty="0"/>
              <a:t>    </a:t>
            </a:r>
            <a:r>
              <a:rPr lang="ko-KR" altLang="en-US" sz="1500" dirty="0" err="1"/>
              <a:t>rows</a:t>
            </a:r>
            <a:r>
              <a:rPr lang="ko-KR" altLang="en-US" sz="1500" dirty="0"/>
              <a:t> = </a:t>
            </a:r>
            <a:r>
              <a:rPr lang="ko-KR" altLang="en-US" sz="1500" dirty="0" err="1"/>
              <a:t>curs.fetchall</a:t>
            </a:r>
            <a:r>
              <a:rPr lang="ko-KR" altLang="en-US" sz="1500" dirty="0"/>
              <a:t>()</a:t>
            </a:r>
          </a:p>
          <a:p>
            <a:pPr>
              <a:defRPr/>
            </a:pPr>
            <a:r>
              <a:rPr lang="ko-KR" altLang="en-US" sz="1500" dirty="0"/>
              <a:t>    #2차원 배열을 </a:t>
            </a:r>
            <a:r>
              <a:rPr lang="ko-KR" altLang="en-US" sz="1500" dirty="0" err="1"/>
              <a:t>만듬</a:t>
            </a: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    </a:t>
            </a:r>
            <a:r>
              <a:rPr lang="ko-KR" altLang="en-US" sz="1500" dirty="0" err="1"/>
              <a:t>indata</a:t>
            </a:r>
            <a:r>
              <a:rPr lang="ko-KR" altLang="en-US" sz="1500" dirty="0"/>
              <a:t> = [[0 </a:t>
            </a:r>
            <a:r>
              <a:rPr lang="ko-KR" altLang="en-US" sz="1500" dirty="0" err="1"/>
              <a:t>for</a:t>
            </a:r>
            <a:r>
              <a:rPr lang="ko-KR" altLang="en-US" sz="1500" dirty="0"/>
              <a:t> </a:t>
            </a:r>
            <a:r>
              <a:rPr lang="ko-KR" altLang="en-US" sz="1500" dirty="0" err="1"/>
              <a:t>ro</a:t>
            </a:r>
            <a:r>
              <a:rPr lang="ko-KR" altLang="en-US" sz="1500" dirty="0"/>
              <a:t> </a:t>
            </a:r>
            <a:r>
              <a:rPr lang="ko-KR" altLang="en-US" sz="1500" dirty="0" err="1"/>
              <a:t>in</a:t>
            </a:r>
            <a:r>
              <a:rPr lang="ko-KR" altLang="en-US" sz="1500" dirty="0"/>
              <a:t> </a:t>
            </a:r>
            <a:r>
              <a:rPr lang="ko-KR" altLang="en-US" sz="1500" dirty="0" err="1"/>
              <a:t>range</a:t>
            </a:r>
            <a:r>
              <a:rPr lang="ko-KR" altLang="en-US" sz="1500" dirty="0"/>
              <a:t>(5)]</a:t>
            </a:r>
            <a:r>
              <a:rPr lang="ko-KR" altLang="en-US" sz="1500" dirty="0" err="1"/>
              <a:t>for</a:t>
            </a:r>
            <a:r>
              <a:rPr lang="ko-KR" altLang="en-US" sz="1500" dirty="0"/>
              <a:t> </a:t>
            </a:r>
            <a:r>
              <a:rPr lang="ko-KR" altLang="en-US" sz="1500" dirty="0" err="1"/>
              <a:t>cols</a:t>
            </a:r>
            <a:r>
              <a:rPr lang="ko-KR" altLang="en-US" sz="1500" dirty="0"/>
              <a:t> </a:t>
            </a:r>
            <a:r>
              <a:rPr lang="ko-KR" altLang="en-US" sz="1500" dirty="0" err="1"/>
              <a:t>in</a:t>
            </a:r>
            <a:r>
              <a:rPr lang="ko-KR" altLang="en-US" sz="1500" dirty="0"/>
              <a:t> </a:t>
            </a:r>
            <a:r>
              <a:rPr lang="ko-KR" altLang="en-US" sz="1500" dirty="0" err="1"/>
              <a:t>range</a:t>
            </a:r>
            <a:r>
              <a:rPr lang="ko-KR" altLang="en-US" sz="1500" dirty="0"/>
              <a:t>(16)]</a:t>
            </a:r>
          </a:p>
          <a:p>
            <a:pPr>
              <a:defRPr/>
            </a:pPr>
            <a:r>
              <a:rPr lang="ko-KR" altLang="en-US" sz="1500" dirty="0"/>
              <a:t>    </a:t>
            </a:r>
            <a:r>
              <a:rPr lang="ko-KR" altLang="en-US" sz="1500" dirty="0" err="1"/>
              <a:t>for</a:t>
            </a:r>
            <a:r>
              <a:rPr lang="ko-KR" altLang="en-US" sz="1500" dirty="0"/>
              <a:t> </a:t>
            </a:r>
            <a:r>
              <a:rPr lang="ko-KR" altLang="en-US" sz="1500" dirty="0" err="1"/>
              <a:t>row</a:t>
            </a:r>
            <a:r>
              <a:rPr lang="ko-KR" altLang="en-US" sz="1500" dirty="0"/>
              <a:t> </a:t>
            </a:r>
            <a:r>
              <a:rPr lang="ko-KR" altLang="en-US" sz="1500" dirty="0" err="1"/>
              <a:t>in</a:t>
            </a:r>
            <a:r>
              <a:rPr lang="ko-KR" altLang="en-US" sz="1500" dirty="0"/>
              <a:t> </a:t>
            </a:r>
            <a:r>
              <a:rPr lang="ko-KR" altLang="en-US" sz="1500" dirty="0" err="1"/>
              <a:t>rows</a:t>
            </a:r>
            <a:r>
              <a:rPr lang="ko-KR" altLang="en-US" sz="1500" dirty="0" smtClean="0"/>
              <a:t>:</a:t>
            </a:r>
            <a:endParaRPr lang="ko-KR" altLang="en-US" sz="1500" dirty="0"/>
          </a:p>
        </p:txBody>
      </p:sp>
      <p:sp>
        <p:nvSpPr>
          <p:cNvPr id="26" name="TextBox 25"/>
          <p:cNvSpPr txBox="1"/>
          <p:nvPr/>
        </p:nvSpPr>
        <p:spPr>
          <a:xfrm>
            <a:off x="6839711" y="1030004"/>
            <a:ext cx="5217369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/>
              <a:t> </a:t>
            </a:r>
            <a:r>
              <a:rPr lang="ko-KR" altLang="en-US" sz="1500" dirty="0" err="1"/>
              <a:t>ALIdata</a:t>
            </a:r>
            <a:r>
              <a:rPr lang="ko-KR" altLang="en-US" sz="1500" dirty="0"/>
              <a:t> = [0 </a:t>
            </a:r>
            <a:r>
              <a:rPr lang="ko-KR" altLang="en-US" sz="1500" dirty="0" err="1"/>
              <a:t>for</a:t>
            </a:r>
            <a:r>
              <a:rPr lang="ko-KR" altLang="en-US" sz="1500" dirty="0"/>
              <a:t> </a:t>
            </a:r>
            <a:r>
              <a:rPr lang="ko-KR" altLang="en-US" sz="1500" dirty="0" err="1"/>
              <a:t>ro</a:t>
            </a:r>
            <a:r>
              <a:rPr lang="ko-KR" altLang="en-US" sz="1500" dirty="0"/>
              <a:t> </a:t>
            </a:r>
            <a:r>
              <a:rPr lang="ko-KR" altLang="en-US" sz="1500" dirty="0" err="1"/>
              <a:t>in</a:t>
            </a:r>
            <a:r>
              <a:rPr lang="ko-KR" altLang="en-US" sz="1500" dirty="0"/>
              <a:t> </a:t>
            </a:r>
            <a:r>
              <a:rPr lang="ko-KR" altLang="en-US" sz="1500" dirty="0" err="1"/>
              <a:t>range</a:t>
            </a:r>
            <a:r>
              <a:rPr lang="ko-KR" altLang="en-US" sz="1500" dirty="0"/>
              <a:t>(16)]</a:t>
            </a:r>
          </a:p>
          <a:p>
            <a:pPr>
              <a:defRPr/>
            </a:pPr>
            <a:r>
              <a:rPr lang="ko-KR" altLang="en-US" sz="1500" dirty="0"/>
              <a:t>    </a:t>
            </a:r>
            <a:r>
              <a:rPr lang="ko-KR" altLang="en-US" sz="1500" dirty="0" err="1"/>
              <a:t>for</a:t>
            </a:r>
            <a:r>
              <a:rPr lang="ko-KR" altLang="en-US" sz="1500" dirty="0"/>
              <a:t> </a:t>
            </a:r>
            <a:r>
              <a:rPr lang="ko-KR" altLang="en-US" sz="1500" dirty="0" err="1"/>
              <a:t>i</a:t>
            </a:r>
            <a:r>
              <a:rPr lang="ko-KR" altLang="en-US" sz="1500" dirty="0"/>
              <a:t> </a:t>
            </a:r>
            <a:r>
              <a:rPr lang="ko-KR" altLang="en-US" sz="1500" dirty="0" err="1"/>
              <a:t>in</a:t>
            </a:r>
            <a:r>
              <a:rPr lang="ko-KR" altLang="en-US" sz="1500" dirty="0"/>
              <a:t> </a:t>
            </a:r>
            <a:r>
              <a:rPr lang="ko-KR" altLang="en-US" sz="1500" dirty="0" err="1"/>
              <a:t>range</a:t>
            </a:r>
            <a:r>
              <a:rPr lang="ko-KR" altLang="en-US" sz="1500" dirty="0"/>
              <a:t>(0,16)</a:t>
            </a:r>
            <a:endParaRPr lang="en-US" altLang="ko-KR" sz="1500" dirty="0"/>
          </a:p>
          <a:p>
            <a:pPr>
              <a:defRPr/>
            </a:pPr>
            <a:r>
              <a:rPr lang="ko-KR" altLang="en-US" sz="1500" dirty="0"/>
              <a:t>:</a:t>
            </a:r>
          </a:p>
          <a:p>
            <a:pPr>
              <a:defRPr/>
            </a:pPr>
            <a:r>
              <a:rPr lang="ko-KR" altLang="en-US" sz="1500" dirty="0"/>
              <a:t>        </a:t>
            </a:r>
            <a:r>
              <a:rPr lang="ko-KR" altLang="en-US" sz="1500" dirty="0" err="1"/>
              <a:t>ALIdata</a:t>
            </a:r>
            <a:r>
              <a:rPr lang="ko-KR" altLang="en-US" sz="1500" dirty="0"/>
              <a:t>[</a:t>
            </a:r>
            <a:r>
              <a:rPr lang="ko-KR" altLang="en-US" sz="1500" dirty="0" err="1"/>
              <a:t>i</a:t>
            </a:r>
            <a:r>
              <a:rPr lang="ko-KR" altLang="en-US" sz="1500" dirty="0"/>
              <a:t>] = 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row[i+1]</a:t>
            </a:r>
            <a:r>
              <a:rPr lang="ko-KR" altLang="en-US" sz="1500" dirty="0" smtClean="0"/>
              <a:t>*</a:t>
            </a:r>
            <a:r>
              <a:rPr lang="ko-KR" altLang="en-US" sz="1500" dirty="0" err="1" smtClean="0"/>
              <a:t>indata</a:t>
            </a:r>
            <a:r>
              <a:rPr lang="ko-KR" altLang="en-US" sz="1500" dirty="0" smtClean="0"/>
              <a:t>[</a:t>
            </a:r>
            <a:r>
              <a:rPr lang="ko-KR" altLang="en-US" sz="1500" dirty="0" err="1" smtClean="0"/>
              <a:t>i</a:t>
            </a:r>
            <a:r>
              <a:rPr lang="ko-KR" altLang="en-US" sz="1500" dirty="0"/>
              <a:t>][0</a:t>
            </a:r>
            <a:r>
              <a:rPr lang="ko-KR" altLang="en-US" sz="1500" dirty="0" smtClean="0"/>
              <a:t>]+</a:t>
            </a:r>
            <a:endParaRPr lang="en-US" altLang="ko-KR" sz="1500" dirty="0" smtClean="0"/>
          </a:p>
          <a:p>
            <a:pPr>
              <a:defRPr/>
            </a:pPr>
            <a:r>
              <a:rPr lang="en-US" altLang="ko-KR" sz="1500" dirty="0" smtClean="0"/>
              <a:t> row[i+2] </a:t>
            </a:r>
            <a:r>
              <a:rPr lang="ko-KR" altLang="en-US" sz="1500" dirty="0" smtClean="0"/>
              <a:t>*</a:t>
            </a:r>
            <a:r>
              <a:rPr lang="ko-KR" altLang="en-US" sz="1500" dirty="0" err="1"/>
              <a:t>indata</a:t>
            </a:r>
            <a:r>
              <a:rPr lang="ko-KR" altLang="en-US" sz="1500" dirty="0"/>
              <a:t>[</a:t>
            </a:r>
            <a:r>
              <a:rPr lang="ko-KR" altLang="en-US" sz="1500" dirty="0" err="1"/>
              <a:t>i</a:t>
            </a:r>
            <a:r>
              <a:rPr lang="ko-KR" altLang="en-US" sz="1500" dirty="0"/>
              <a:t>][1</a:t>
            </a:r>
            <a:r>
              <a:rPr lang="ko-KR" altLang="en-US" sz="1500" dirty="0" smtClean="0"/>
              <a:t>]+</a:t>
            </a:r>
            <a:r>
              <a:rPr lang="en-US" altLang="ko-KR" sz="1500" dirty="0"/>
              <a:t> </a:t>
            </a:r>
            <a:r>
              <a:rPr lang="en-US" altLang="ko-KR" sz="1500" dirty="0" smtClean="0"/>
              <a:t>row[i+3] </a:t>
            </a:r>
            <a:r>
              <a:rPr lang="ko-KR" altLang="en-US" sz="1500" dirty="0" smtClean="0"/>
              <a:t>*</a:t>
            </a:r>
            <a:r>
              <a:rPr lang="ko-KR" altLang="en-US" sz="1500" dirty="0" err="1"/>
              <a:t>indata</a:t>
            </a:r>
            <a:r>
              <a:rPr lang="ko-KR" altLang="en-US" sz="1500" dirty="0"/>
              <a:t>[</a:t>
            </a:r>
            <a:r>
              <a:rPr lang="ko-KR" altLang="en-US" sz="1500" dirty="0" err="1"/>
              <a:t>i</a:t>
            </a:r>
            <a:r>
              <a:rPr lang="ko-KR" altLang="en-US" sz="1500" dirty="0"/>
              <a:t>][2</a:t>
            </a:r>
            <a:r>
              <a:rPr lang="ko-KR" altLang="en-US" sz="1500" dirty="0" smtClean="0"/>
              <a:t>]+</a:t>
            </a: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 </a:t>
            </a:r>
            <a:r>
              <a:rPr lang="en-US" altLang="ko-KR" sz="1500" dirty="0" smtClean="0"/>
              <a:t>row[i+3] </a:t>
            </a:r>
            <a:r>
              <a:rPr lang="ko-KR" altLang="en-US" sz="1500" dirty="0" smtClean="0"/>
              <a:t>*</a:t>
            </a:r>
            <a:r>
              <a:rPr lang="ko-KR" altLang="en-US" sz="1500" dirty="0" err="1"/>
              <a:t>indata</a:t>
            </a:r>
            <a:r>
              <a:rPr lang="ko-KR" altLang="en-US" sz="1500" dirty="0"/>
              <a:t>[</a:t>
            </a:r>
            <a:r>
              <a:rPr lang="ko-KR" altLang="en-US" sz="1500" dirty="0" err="1"/>
              <a:t>i</a:t>
            </a:r>
            <a:r>
              <a:rPr lang="ko-KR" altLang="en-US" sz="1500" dirty="0"/>
              <a:t>][3]+0.4*</a:t>
            </a:r>
            <a:r>
              <a:rPr lang="ko-KR" altLang="en-US" sz="1500" dirty="0" err="1"/>
              <a:t>indata</a:t>
            </a:r>
            <a:r>
              <a:rPr lang="ko-KR" altLang="en-US" sz="1500" dirty="0"/>
              <a:t>[</a:t>
            </a:r>
            <a:r>
              <a:rPr lang="ko-KR" altLang="en-US" sz="1500" dirty="0" err="1"/>
              <a:t>i</a:t>
            </a:r>
            <a:r>
              <a:rPr lang="ko-KR" altLang="en-US" sz="1500" dirty="0"/>
              <a:t>][4]</a:t>
            </a:r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/>
              <a:t>    </a:t>
            </a:r>
            <a:r>
              <a:rPr lang="ko-KR" altLang="en-US" sz="1500" dirty="0" err="1"/>
              <a:t>ALIrank</a:t>
            </a:r>
            <a:r>
              <a:rPr lang="ko-KR" altLang="en-US" sz="1500" dirty="0"/>
              <a:t> = [0 </a:t>
            </a:r>
            <a:r>
              <a:rPr lang="ko-KR" altLang="en-US" sz="1500" dirty="0" err="1"/>
              <a:t>for</a:t>
            </a:r>
            <a:r>
              <a:rPr lang="ko-KR" altLang="en-US" sz="1500" dirty="0"/>
              <a:t> </a:t>
            </a:r>
            <a:r>
              <a:rPr lang="ko-KR" altLang="en-US" sz="1500" dirty="0" err="1"/>
              <a:t>ro</a:t>
            </a:r>
            <a:r>
              <a:rPr lang="ko-KR" altLang="en-US" sz="1500" dirty="0"/>
              <a:t> </a:t>
            </a:r>
            <a:r>
              <a:rPr lang="ko-KR" altLang="en-US" sz="1500" dirty="0" err="1"/>
              <a:t>in</a:t>
            </a:r>
            <a:r>
              <a:rPr lang="ko-KR" altLang="en-US" sz="1500" dirty="0"/>
              <a:t> </a:t>
            </a:r>
            <a:r>
              <a:rPr lang="ko-KR" altLang="en-US" sz="1500" dirty="0" err="1"/>
              <a:t>range</a:t>
            </a:r>
            <a:r>
              <a:rPr lang="ko-KR" altLang="en-US" sz="1500" dirty="0"/>
              <a:t>(16)]</a:t>
            </a:r>
          </a:p>
          <a:p>
            <a:pPr>
              <a:defRPr/>
            </a:pPr>
            <a:r>
              <a:rPr lang="ko-KR" altLang="en-US" sz="1500" dirty="0"/>
              <a:t>    </a:t>
            </a:r>
            <a:r>
              <a:rPr lang="ko-KR" altLang="en-US" sz="1500" dirty="0" err="1"/>
              <a:t>for</a:t>
            </a:r>
            <a:r>
              <a:rPr lang="ko-KR" altLang="en-US" sz="1500" dirty="0"/>
              <a:t> </a:t>
            </a:r>
            <a:r>
              <a:rPr lang="ko-KR" altLang="en-US" sz="1500" dirty="0" err="1"/>
              <a:t>i</a:t>
            </a:r>
            <a:r>
              <a:rPr lang="ko-KR" altLang="en-US" sz="1500" dirty="0"/>
              <a:t> </a:t>
            </a:r>
            <a:r>
              <a:rPr lang="ko-KR" altLang="en-US" sz="1500" dirty="0" err="1"/>
              <a:t>in</a:t>
            </a:r>
            <a:r>
              <a:rPr lang="ko-KR" altLang="en-US" sz="1500" dirty="0"/>
              <a:t> </a:t>
            </a:r>
            <a:r>
              <a:rPr lang="ko-KR" altLang="en-US" sz="1500" dirty="0" err="1"/>
              <a:t>range</a:t>
            </a:r>
            <a:r>
              <a:rPr lang="ko-KR" altLang="en-US" sz="1500" dirty="0"/>
              <a:t>(0, 16):</a:t>
            </a:r>
          </a:p>
          <a:p>
            <a:pPr>
              <a:defRPr/>
            </a:pPr>
            <a:r>
              <a:rPr lang="ko-KR" altLang="en-US" sz="1500" dirty="0"/>
              <a:t>        </a:t>
            </a:r>
            <a:r>
              <a:rPr lang="ko-KR" altLang="en-US" sz="1500" dirty="0" err="1"/>
              <a:t>if</a:t>
            </a:r>
            <a:r>
              <a:rPr lang="ko-KR" altLang="en-US" sz="1500" dirty="0"/>
              <a:t> </a:t>
            </a:r>
            <a:r>
              <a:rPr lang="ko-KR" altLang="en-US" sz="1500" dirty="0" err="1"/>
              <a:t>ifdata</a:t>
            </a:r>
            <a:r>
              <a:rPr lang="ko-KR" altLang="en-US" sz="1500" dirty="0"/>
              <a:t>[</a:t>
            </a:r>
            <a:r>
              <a:rPr lang="ko-KR" altLang="en-US" sz="1500" dirty="0" err="1"/>
              <a:t>i</a:t>
            </a:r>
            <a:r>
              <a:rPr lang="ko-KR" altLang="en-US" sz="1500" dirty="0"/>
              <a:t>][16] &lt; </a:t>
            </a:r>
            <a:r>
              <a:rPr lang="ko-KR" altLang="en-US" sz="1500" dirty="0" err="1"/>
              <a:t>ALIdata</a:t>
            </a:r>
            <a:r>
              <a:rPr lang="ko-KR" altLang="en-US" sz="1500" dirty="0"/>
              <a:t>[</a:t>
            </a:r>
            <a:r>
              <a:rPr lang="ko-KR" altLang="en-US" sz="1500" dirty="0" err="1"/>
              <a:t>i</a:t>
            </a:r>
            <a:r>
              <a:rPr lang="ko-KR" altLang="en-US" sz="1500" dirty="0"/>
              <a:t>]:</a:t>
            </a:r>
          </a:p>
          <a:p>
            <a:pPr>
              <a:defRPr/>
            </a:pPr>
            <a:r>
              <a:rPr lang="ko-KR" altLang="en-US" sz="1500" dirty="0"/>
              <a:t>            </a:t>
            </a:r>
            <a:r>
              <a:rPr lang="ko-KR" altLang="en-US" sz="1500" dirty="0" err="1"/>
              <a:t>ALIrank</a:t>
            </a:r>
            <a:r>
              <a:rPr lang="ko-KR" altLang="en-US" sz="1500" dirty="0"/>
              <a:t>[</a:t>
            </a:r>
            <a:r>
              <a:rPr lang="ko-KR" altLang="en-US" sz="1500" dirty="0" err="1"/>
              <a:t>i</a:t>
            </a:r>
            <a:r>
              <a:rPr lang="ko-KR" altLang="en-US" sz="1500" dirty="0"/>
              <a:t>] = 4</a:t>
            </a:r>
          </a:p>
          <a:p>
            <a:pPr>
              <a:defRPr/>
            </a:pPr>
            <a:r>
              <a:rPr lang="ko-KR" altLang="en-US" sz="1500" dirty="0"/>
              <a:t>        </a:t>
            </a:r>
            <a:r>
              <a:rPr lang="ko-KR" altLang="en-US" sz="1500" dirty="0" err="1"/>
              <a:t>elif</a:t>
            </a:r>
            <a:r>
              <a:rPr lang="ko-KR" altLang="en-US" sz="1500" dirty="0"/>
              <a:t> </a:t>
            </a:r>
            <a:r>
              <a:rPr lang="ko-KR" altLang="en-US" sz="1500" dirty="0" err="1"/>
              <a:t>ifdata</a:t>
            </a:r>
            <a:r>
              <a:rPr lang="ko-KR" altLang="en-US" sz="1500" dirty="0"/>
              <a:t>[</a:t>
            </a:r>
            <a:r>
              <a:rPr lang="ko-KR" altLang="en-US" sz="1500" dirty="0" err="1"/>
              <a:t>i</a:t>
            </a:r>
            <a:r>
              <a:rPr lang="ko-KR" altLang="en-US" sz="1500" dirty="0"/>
              <a:t>][16] &lt;= </a:t>
            </a:r>
            <a:r>
              <a:rPr lang="ko-KR" altLang="en-US" sz="1500" dirty="0" err="1"/>
              <a:t>ALIdata</a:t>
            </a:r>
            <a:r>
              <a:rPr lang="ko-KR" altLang="en-US" sz="1500" dirty="0"/>
              <a:t>[</a:t>
            </a:r>
            <a:r>
              <a:rPr lang="ko-KR" altLang="en-US" sz="1500" dirty="0" err="1"/>
              <a:t>i</a:t>
            </a:r>
            <a:r>
              <a:rPr lang="ko-KR" altLang="en-US" sz="1500" dirty="0"/>
              <a:t>] &lt;</a:t>
            </a:r>
            <a:r>
              <a:rPr lang="ko-KR" altLang="en-US" sz="1500" dirty="0" err="1"/>
              <a:t>ifdata</a:t>
            </a:r>
            <a:r>
              <a:rPr lang="ko-KR" altLang="en-US" sz="1500" dirty="0"/>
              <a:t>[</a:t>
            </a:r>
            <a:r>
              <a:rPr lang="ko-KR" altLang="en-US" sz="1500" dirty="0" err="1"/>
              <a:t>i</a:t>
            </a:r>
            <a:r>
              <a:rPr lang="ko-KR" altLang="en-US" sz="1500" dirty="0"/>
              <a:t>][17]:</a:t>
            </a:r>
          </a:p>
          <a:p>
            <a:pPr>
              <a:defRPr/>
            </a:pPr>
            <a:r>
              <a:rPr lang="ko-KR" altLang="en-US" sz="1500" dirty="0"/>
              <a:t>            </a:t>
            </a:r>
            <a:r>
              <a:rPr lang="ko-KR" altLang="en-US" sz="1500" dirty="0" err="1"/>
              <a:t>ALIrank</a:t>
            </a:r>
            <a:r>
              <a:rPr lang="ko-KR" altLang="en-US" sz="1500" dirty="0"/>
              <a:t>[</a:t>
            </a:r>
            <a:r>
              <a:rPr lang="ko-KR" altLang="en-US" sz="1500" dirty="0" err="1"/>
              <a:t>i</a:t>
            </a:r>
            <a:r>
              <a:rPr lang="ko-KR" altLang="en-US" sz="1500" dirty="0"/>
              <a:t>] = 3</a:t>
            </a:r>
          </a:p>
          <a:p>
            <a:pPr>
              <a:defRPr/>
            </a:pPr>
            <a:r>
              <a:rPr lang="ko-KR" altLang="en-US" sz="1500" dirty="0"/>
              <a:t>        </a:t>
            </a:r>
            <a:r>
              <a:rPr lang="ko-KR" altLang="en-US" sz="1500" dirty="0" err="1"/>
              <a:t>elif</a:t>
            </a:r>
            <a:r>
              <a:rPr lang="ko-KR" altLang="en-US" sz="1500" dirty="0"/>
              <a:t> </a:t>
            </a:r>
            <a:r>
              <a:rPr lang="ko-KR" altLang="en-US" sz="1500" dirty="0" err="1"/>
              <a:t>ifdata</a:t>
            </a:r>
            <a:r>
              <a:rPr lang="ko-KR" altLang="en-US" sz="1500" dirty="0"/>
              <a:t>[</a:t>
            </a:r>
            <a:r>
              <a:rPr lang="ko-KR" altLang="en-US" sz="1500" dirty="0" err="1"/>
              <a:t>i</a:t>
            </a:r>
            <a:r>
              <a:rPr lang="ko-KR" altLang="en-US" sz="1500" dirty="0"/>
              <a:t>][17] &lt;= </a:t>
            </a:r>
            <a:r>
              <a:rPr lang="ko-KR" altLang="en-US" sz="1500" dirty="0" err="1"/>
              <a:t>ALIdata</a:t>
            </a:r>
            <a:r>
              <a:rPr lang="ko-KR" altLang="en-US" sz="1500" dirty="0"/>
              <a:t>[</a:t>
            </a:r>
            <a:r>
              <a:rPr lang="ko-KR" altLang="en-US" sz="1500" dirty="0" err="1"/>
              <a:t>i</a:t>
            </a:r>
            <a:r>
              <a:rPr lang="ko-KR" altLang="en-US" sz="1500" dirty="0"/>
              <a:t>] &lt;</a:t>
            </a:r>
            <a:r>
              <a:rPr lang="ko-KR" altLang="en-US" sz="1500" dirty="0" err="1"/>
              <a:t>ifdata</a:t>
            </a:r>
            <a:r>
              <a:rPr lang="ko-KR" altLang="en-US" sz="1500" dirty="0"/>
              <a:t>[</a:t>
            </a:r>
            <a:r>
              <a:rPr lang="ko-KR" altLang="en-US" sz="1500" dirty="0" err="1"/>
              <a:t>i</a:t>
            </a:r>
            <a:r>
              <a:rPr lang="ko-KR" altLang="en-US" sz="1500" dirty="0"/>
              <a:t>][18]:</a:t>
            </a:r>
          </a:p>
          <a:p>
            <a:pPr>
              <a:defRPr/>
            </a:pPr>
            <a:r>
              <a:rPr lang="ko-KR" altLang="en-US" sz="1500" dirty="0"/>
              <a:t>            </a:t>
            </a:r>
            <a:r>
              <a:rPr lang="ko-KR" altLang="en-US" sz="1500" dirty="0" err="1"/>
              <a:t>ALIrank</a:t>
            </a:r>
            <a:r>
              <a:rPr lang="ko-KR" altLang="en-US" sz="1500" dirty="0"/>
              <a:t>[</a:t>
            </a:r>
            <a:r>
              <a:rPr lang="ko-KR" altLang="en-US" sz="1500" dirty="0" err="1"/>
              <a:t>i</a:t>
            </a:r>
            <a:r>
              <a:rPr lang="ko-KR" altLang="en-US" sz="1500" dirty="0"/>
              <a:t>] = 2</a:t>
            </a:r>
          </a:p>
          <a:p>
            <a:pPr>
              <a:defRPr/>
            </a:pPr>
            <a:r>
              <a:rPr lang="ko-KR" altLang="en-US" sz="1500" dirty="0"/>
              <a:t>        </a:t>
            </a:r>
            <a:r>
              <a:rPr lang="ko-KR" altLang="en-US" sz="1500" dirty="0" err="1"/>
              <a:t>else</a:t>
            </a:r>
            <a:r>
              <a:rPr lang="ko-KR" altLang="en-US" sz="1500" dirty="0"/>
              <a:t>:</a:t>
            </a:r>
          </a:p>
          <a:p>
            <a:pPr>
              <a:defRPr/>
            </a:pPr>
            <a:r>
              <a:rPr lang="ko-KR" altLang="en-US" sz="1500" dirty="0"/>
              <a:t>            </a:t>
            </a:r>
            <a:r>
              <a:rPr lang="ko-KR" altLang="en-US" sz="1500" dirty="0" err="1"/>
              <a:t>ALIrank</a:t>
            </a:r>
            <a:r>
              <a:rPr lang="ko-KR" altLang="en-US" sz="1500" dirty="0"/>
              <a:t>[</a:t>
            </a:r>
            <a:r>
              <a:rPr lang="ko-KR" altLang="en-US" sz="1500" dirty="0" err="1"/>
              <a:t>i</a:t>
            </a:r>
            <a:r>
              <a:rPr lang="ko-KR" altLang="en-US" sz="1500" dirty="0"/>
              <a:t>] = 1</a:t>
            </a:r>
          </a:p>
          <a:p>
            <a:pPr>
              <a:defRPr/>
            </a:pPr>
            <a:r>
              <a:rPr lang="ko-KR" altLang="en-US" sz="1500" dirty="0"/>
              <a:t>    </a:t>
            </a:r>
            <a:r>
              <a:rPr lang="ko-KR" altLang="en-US" sz="1500" dirty="0" err="1"/>
              <a:t>return</a:t>
            </a:r>
            <a:r>
              <a:rPr lang="ko-KR" altLang="en-US" sz="1500" dirty="0"/>
              <a:t> </a:t>
            </a:r>
            <a:r>
              <a:rPr lang="ko-KR" altLang="en-US" sz="1500" dirty="0" err="1"/>
              <a:t>ALIrank</a:t>
            </a:r>
            <a:endParaRPr lang="ko-KR" altLang="en-US" sz="1500" dirty="0"/>
          </a:p>
          <a:p>
            <a:pPr>
              <a:defRPr/>
            </a:pPr>
            <a:endParaRPr lang="ko-KR" altLang="en-US" sz="1500" dirty="0"/>
          </a:p>
          <a:p>
            <a:pPr>
              <a:defRPr/>
            </a:pPr>
            <a:r>
              <a:rPr lang="ko-KR" altLang="en-US" sz="1500" dirty="0" err="1"/>
              <a:t>def</a:t>
            </a:r>
            <a:r>
              <a:rPr lang="ko-KR" altLang="en-US" sz="1500" dirty="0"/>
              <a:t> </a:t>
            </a:r>
            <a:r>
              <a:rPr lang="ko-KR" altLang="en-US" sz="1500" dirty="0" err="1"/>
              <a:t>insertdanger</a:t>
            </a:r>
            <a:r>
              <a:rPr lang="ko-KR" altLang="en-US" sz="1500" dirty="0"/>
              <a:t>(</a:t>
            </a:r>
            <a:r>
              <a:rPr lang="ko-KR" altLang="en-US" sz="1500" dirty="0" err="1"/>
              <a:t>inser</a:t>
            </a:r>
            <a:r>
              <a:rPr lang="ko-KR" altLang="en-US" sz="1500" dirty="0"/>
              <a:t>, </a:t>
            </a:r>
            <a:r>
              <a:rPr lang="ko-KR" altLang="en-US" sz="1500" dirty="0" err="1"/>
              <a:t>check</a:t>
            </a:r>
            <a:r>
              <a:rPr lang="ko-KR" altLang="en-US" sz="1500" dirty="0"/>
              <a:t>):</a:t>
            </a:r>
          </a:p>
          <a:p>
            <a:pPr>
              <a:defRPr/>
            </a:pPr>
            <a:r>
              <a:rPr lang="ko-KR" altLang="en-US" sz="1500" dirty="0"/>
              <a:t>    </a:t>
            </a:r>
            <a:r>
              <a:rPr lang="ko-KR" altLang="en-US" sz="1500" dirty="0" err="1"/>
              <a:t>conn</a:t>
            </a:r>
            <a:r>
              <a:rPr lang="ko-KR" altLang="en-US" sz="1500" dirty="0"/>
              <a:t> = </a:t>
            </a:r>
            <a:r>
              <a:rPr lang="ko-KR" altLang="en-US" sz="1500" dirty="0" err="1"/>
              <a:t>getConnection</a:t>
            </a:r>
            <a:r>
              <a:rPr lang="ko-KR" altLang="en-US" sz="1500" dirty="0"/>
              <a:t>()</a:t>
            </a:r>
          </a:p>
          <a:p>
            <a:pPr>
              <a:defRPr/>
            </a:pPr>
            <a:r>
              <a:rPr lang="ko-KR" altLang="en-US" sz="1500" dirty="0"/>
              <a:t>    </a:t>
            </a:r>
            <a:r>
              <a:rPr lang="ko-KR" altLang="en-US" sz="1500" dirty="0" err="1"/>
              <a:t>try</a:t>
            </a:r>
            <a:r>
              <a:rPr lang="ko-KR" altLang="en-US" sz="1500" dirty="0"/>
              <a:t>:</a:t>
            </a:r>
          </a:p>
          <a:p>
            <a:pPr>
              <a:defRPr/>
            </a:pPr>
            <a:r>
              <a:rPr lang="ko-KR" altLang="en-US" sz="1500" dirty="0"/>
              <a:t>        </a:t>
            </a:r>
            <a:r>
              <a:rPr lang="ko-KR" altLang="en-US" sz="1500" dirty="0" err="1"/>
              <a:t>curs</a:t>
            </a:r>
            <a:r>
              <a:rPr lang="ko-KR" altLang="en-US" sz="1500" dirty="0"/>
              <a:t> = </a:t>
            </a:r>
            <a:r>
              <a:rPr lang="ko-KR" altLang="en-US" sz="1500" dirty="0" err="1"/>
              <a:t>conn.cursor</a:t>
            </a:r>
            <a:r>
              <a:rPr lang="ko-KR" altLang="en-US" sz="1500" dirty="0"/>
              <a:t>()</a:t>
            </a:r>
          </a:p>
        </p:txBody>
      </p:sp>
      <p:sp>
        <p:nvSpPr>
          <p:cNvPr id="50" name="TextBox 3"/>
          <p:cNvSpPr txBox="1"/>
          <p:nvPr/>
        </p:nvSpPr>
        <p:spPr>
          <a:xfrm>
            <a:off x="2780666" y="2253011"/>
            <a:ext cx="4059045" cy="373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 smtClean="0"/>
              <a:t>오늘의 </a:t>
            </a:r>
            <a:r>
              <a:rPr lang="ko-KR" altLang="en-US" sz="1400" b="1" dirty="0" err="1"/>
              <a:t>변수값들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온도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습도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기압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오존</a:t>
            </a:r>
            <a:r>
              <a:rPr lang="en-US" altLang="ko-KR" sz="1400" b="1" dirty="0"/>
              <a:t>) </a:t>
            </a:r>
            <a:r>
              <a:rPr lang="ko-KR" altLang="en-US" sz="1400" b="1" dirty="0" err="1"/>
              <a:t>읽어옴</a:t>
            </a:r>
            <a:endParaRPr lang="en-US" altLang="ko-KR" sz="1400" b="1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EFF50C8-A28D-4501-AFEA-5DA53C0F0D6D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2339301" y="2439954"/>
            <a:ext cx="441365" cy="1615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">
            <a:extLst>
              <a:ext uri="{FF2B5EF4-FFF2-40B4-BE49-F238E27FC236}">
                <a16:creationId xmlns:a16="http://schemas.microsoft.com/office/drawing/2014/main" id="{27C024FA-7DC2-4710-8D63-2ABFC4F7CA98}"/>
              </a:ext>
            </a:extLst>
          </p:cNvPr>
          <p:cNvSpPr txBox="1"/>
          <p:nvPr/>
        </p:nvSpPr>
        <p:spPr>
          <a:xfrm>
            <a:off x="4153711" y="1110843"/>
            <a:ext cx="2236006" cy="415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dirty="0"/>
              <a:t>각 지역별로 </a:t>
            </a:r>
            <a:r>
              <a:rPr lang="en-US" altLang="ko-KR" sz="1400" b="1" dirty="0"/>
              <a:t>ALI</a:t>
            </a:r>
            <a:r>
              <a:rPr lang="ko-KR" altLang="en-US" sz="1400" b="1" dirty="0" smtClean="0"/>
              <a:t>지수 값</a:t>
            </a:r>
            <a:endParaRPr lang="en-US" altLang="ko-KR" sz="1400" b="1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3A869C3-64D1-4F2A-B3E8-4FF16679B1B2}"/>
              </a:ext>
            </a:extLst>
          </p:cNvPr>
          <p:cNvCxnSpPr>
            <a:cxnSpLocks/>
          </p:cNvCxnSpPr>
          <p:nvPr/>
        </p:nvCxnSpPr>
        <p:spPr>
          <a:xfrm flipH="1" flipV="1">
            <a:off x="6364292" y="1478341"/>
            <a:ext cx="539130" cy="1731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3">
            <a:extLst>
              <a:ext uri="{FF2B5EF4-FFF2-40B4-BE49-F238E27FC236}">
                <a16:creationId xmlns:a16="http://schemas.microsoft.com/office/drawing/2014/main" id="{A34DBD1F-31EF-4CC7-8C32-2CFC031ED6B4}"/>
              </a:ext>
            </a:extLst>
          </p:cNvPr>
          <p:cNvSpPr txBox="1"/>
          <p:nvPr/>
        </p:nvSpPr>
        <p:spPr>
          <a:xfrm>
            <a:off x="9156527" y="4790214"/>
            <a:ext cx="1631447" cy="415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 smtClean="0"/>
              <a:t>등급 </a:t>
            </a:r>
            <a:r>
              <a:rPr lang="ko-KR" altLang="en-US" sz="1400" b="1" dirty="0"/>
              <a:t>나누기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36302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94680" y="510679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2934543" y="125639"/>
            <a:ext cx="6123667" cy="7848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3000" b="1" dirty="0" smtClean="0">
                <a:solidFill>
                  <a:srgbClr val="44546A">
                    <a:lumMod val="75000"/>
                  </a:srgbClr>
                </a:solidFill>
              </a:rPr>
              <a:t>이번주 진행상황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8D0FEC-4155-40A1-974B-D2C8D2449DF0}"/>
              </a:ext>
            </a:extLst>
          </p:cNvPr>
          <p:cNvSpPr/>
          <p:nvPr/>
        </p:nvSpPr>
        <p:spPr>
          <a:xfrm>
            <a:off x="3253067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20366" y="1189029"/>
            <a:ext cx="96952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err="1"/>
              <a:t>if</a:t>
            </a:r>
            <a:r>
              <a:rPr lang="ko-KR" altLang="en-US" dirty="0"/>
              <a:t> __</a:t>
            </a:r>
            <a:r>
              <a:rPr lang="ko-KR" altLang="en-US" dirty="0" err="1"/>
              <a:t>name</a:t>
            </a:r>
            <a:r>
              <a:rPr lang="ko-KR" altLang="en-US" dirty="0"/>
              <a:t>__ == "__</a:t>
            </a:r>
            <a:r>
              <a:rPr lang="ko-KR" altLang="en-US" dirty="0" err="1"/>
              <a:t>main</a:t>
            </a:r>
            <a:r>
              <a:rPr lang="ko-KR" altLang="en-US" dirty="0"/>
              <a:t>__":</a:t>
            </a:r>
          </a:p>
          <a:p>
            <a:pPr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che</a:t>
            </a:r>
            <a:r>
              <a:rPr lang="ko-KR" altLang="en-US" dirty="0"/>
              <a:t>=</a:t>
            </a:r>
            <a:r>
              <a:rPr lang="ko-KR" altLang="en-US" dirty="0" err="1"/>
              <a:t>check_rank</a:t>
            </a:r>
            <a:r>
              <a:rPr lang="ko-KR" altLang="en-US" dirty="0"/>
              <a:t>()</a:t>
            </a:r>
          </a:p>
          <a:p>
            <a:pPr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ifdat</a:t>
            </a:r>
            <a:r>
              <a:rPr lang="ko-KR" altLang="en-US" dirty="0"/>
              <a:t> = </a:t>
            </a:r>
            <a:r>
              <a:rPr lang="ko-KR" altLang="en-US" dirty="0" err="1"/>
              <a:t>getrule</a:t>
            </a:r>
            <a:r>
              <a:rPr lang="ko-KR" altLang="en-US" dirty="0"/>
              <a:t>()</a:t>
            </a:r>
          </a:p>
          <a:p>
            <a:pPr>
              <a:defRPr/>
            </a:pPr>
            <a:r>
              <a:rPr lang="ko-KR" altLang="en-US" dirty="0"/>
              <a:t>    #</a:t>
            </a:r>
            <a:r>
              <a:rPr lang="ko-KR" altLang="en-US" dirty="0" err="1"/>
              <a:t>rd</a:t>
            </a:r>
            <a:r>
              <a:rPr lang="ko-KR" altLang="en-US" dirty="0"/>
              <a:t> </a:t>
            </a:r>
            <a:r>
              <a:rPr lang="ko-KR" altLang="en-US" dirty="0" err="1"/>
              <a:t>rankdata</a:t>
            </a:r>
            <a:endParaRPr lang="ko-KR" altLang="en-US" dirty="0"/>
          </a:p>
          <a:p>
            <a:pPr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rd</a:t>
            </a:r>
            <a:r>
              <a:rPr lang="ko-KR" altLang="en-US" dirty="0"/>
              <a:t> = </a:t>
            </a:r>
            <a:r>
              <a:rPr lang="ko-KR" altLang="en-US" dirty="0" err="1"/>
              <a:t>rank_select</a:t>
            </a:r>
            <a:r>
              <a:rPr lang="ko-KR" altLang="en-US" dirty="0"/>
              <a:t>(</a:t>
            </a:r>
            <a:r>
              <a:rPr lang="ko-KR" altLang="en-US" dirty="0" err="1"/>
              <a:t>ifdat</a:t>
            </a:r>
            <a:r>
              <a:rPr lang="ko-KR" altLang="en-US" dirty="0"/>
              <a:t>)</a:t>
            </a:r>
          </a:p>
          <a:p>
            <a:pPr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indata</a:t>
            </a:r>
            <a:r>
              <a:rPr lang="ko-KR" altLang="en-US" dirty="0"/>
              <a:t> = </a:t>
            </a:r>
            <a:r>
              <a:rPr lang="ko-KR" altLang="en-US" dirty="0" err="1"/>
              <a:t>datainsert</a:t>
            </a:r>
            <a:r>
              <a:rPr lang="ko-KR" altLang="en-US" dirty="0"/>
              <a:t>(</a:t>
            </a:r>
            <a:r>
              <a:rPr lang="ko-KR" altLang="en-US" dirty="0" err="1"/>
              <a:t>rd</a:t>
            </a:r>
            <a:r>
              <a:rPr lang="ko-KR" altLang="en-US" dirty="0"/>
              <a:t>[0], </a:t>
            </a:r>
            <a:r>
              <a:rPr lang="ko-KR" altLang="en-US" dirty="0" err="1"/>
              <a:t>rd</a:t>
            </a:r>
            <a:r>
              <a:rPr lang="ko-KR" altLang="en-US" dirty="0"/>
              <a:t>[1], </a:t>
            </a:r>
            <a:r>
              <a:rPr lang="ko-KR" altLang="en-US" dirty="0" err="1"/>
              <a:t>rd</a:t>
            </a:r>
            <a:r>
              <a:rPr lang="ko-KR" altLang="en-US" dirty="0"/>
              <a:t>[2],</a:t>
            </a:r>
            <a:r>
              <a:rPr lang="ko-KR" altLang="en-US" dirty="0" err="1"/>
              <a:t>rd</a:t>
            </a:r>
            <a:r>
              <a:rPr lang="ko-KR" altLang="en-US" dirty="0"/>
              <a:t>[3], </a:t>
            </a:r>
            <a:r>
              <a:rPr lang="ko-KR" altLang="en-US" dirty="0" err="1"/>
              <a:t>rd</a:t>
            </a:r>
            <a:r>
              <a:rPr lang="ko-KR" altLang="en-US" dirty="0"/>
              <a:t>[4], </a:t>
            </a:r>
            <a:r>
              <a:rPr lang="ko-KR" altLang="en-US" dirty="0" err="1"/>
              <a:t>rd</a:t>
            </a:r>
            <a:r>
              <a:rPr lang="ko-KR" altLang="en-US" dirty="0"/>
              <a:t>[5], </a:t>
            </a:r>
            <a:r>
              <a:rPr lang="ko-KR" altLang="en-US" dirty="0" err="1"/>
              <a:t>rd</a:t>
            </a:r>
            <a:r>
              <a:rPr lang="ko-KR" altLang="en-US" dirty="0"/>
              <a:t>[6], </a:t>
            </a:r>
            <a:r>
              <a:rPr lang="ko-KR" altLang="en-US" dirty="0" err="1"/>
              <a:t>rd</a:t>
            </a:r>
            <a:r>
              <a:rPr lang="ko-KR" altLang="en-US" dirty="0"/>
              <a:t>[7], </a:t>
            </a:r>
            <a:r>
              <a:rPr lang="ko-KR" altLang="en-US" dirty="0" err="1"/>
              <a:t>rd</a:t>
            </a:r>
            <a:r>
              <a:rPr lang="ko-KR" altLang="en-US" dirty="0"/>
              <a:t>[8],</a:t>
            </a:r>
            <a:r>
              <a:rPr lang="ko-KR" altLang="en-US" dirty="0" err="1"/>
              <a:t>rd</a:t>
            </a:r>
            <a:r>
              <a:rPr lang="ko-KR" altLang="en-US" dirty="0"/>
              <a:t>[9], </a:t>
            </a:r>
            <a:r>
              <a:rPr lang="ko-KR" altLang="en-US" dirty="0" err="1"/>
              <a:t>rd</a:t>
            </a:r>
            <a:r>
              <a:rPr lang="ko-KR" altLang="en-US" dirty="0"/>
              <a:t>[10], </a:t>
            </a:r>
            <a:r>
              <a:rPr lang="ko-KR" altLang="en-US" dirty="0" err="1"/>
              <a:t>rd</a:t>
            </a:r>
            <a:r>
              <a:rPr lang="ko-KR" altLang="en-US" dirty="0"/>
              <a:t>[11], </a:t>
            </a:r>
            <a:r>
              <a:rPr lang="ko-KR" altLang="en-US" dirty="0" err="1"/>
              <a:t>rd</a:t>
            </a:r>
            <a:r>
              <a:rPr lang="ko-KR" altLang="en-US" dirty="0"/>
              <a:t>[12],</a:t>
            </a:r>
            <a:r>
              <a:rPr lang="ko-KR" altLang="en-US" dirty="0" err="1"/>
              <a:t>rd</a:t>
            </a:r>
            <a:r>
              <a:rPr lang="ko-KR" altLang="en-US" dirty="0"/>
              <a:t>[13],</a:t>
            </a:r>
            <a:r>
              <a:rPr lang="ko-KR" altLang="en-US" dirty="0" err="1"/>
              <a:t>rd</a:t>
            </a:r>
            <a:r>
              <a:rPr lang="ko-KR" altLang="en-US" dirty="0"/>
              <a:t>[14],</a:t>
            </a:r>
            <a:r>
              <a:rPr lang="ko-KR" altLang="en-US" dirty="0" err="1"/>
              <a:t>rd</a:t>
            </a:r>
            <a:r>
              <a:rPr lang="ko-KR" altLang="en-US" dirty="0"/>
              <a:t>[15])</a:t>
            </a:r>
          </a:p>
          <a:p>
            <a:pPr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insertdanger</a:t>
            </a:r>
            <a:r>
              <a:rPr lang="ko-KR" altLang="en-US" dirty="0"/>
              <a:t>(</a:t>
            </a:r>
            <a:r>
              <a:rPr lang="ko-KR" altLang="en-US" dirty="0" err="1"/>
              <a:t>indata</a:t>
            </a:r>
            <a:r>
              <a:rPr lang="ko-KR" altLang="en-US" dirty="0"/>
              <a:t>, </a:t>
            </a:r>
            <a:r>
              <a:rPr lang="ko-KR" altLang="en-US" dirty="0" err="1"/>
              <a:t>che</a:t>
            </a:r>
            <a:r>
              <a:rPr lang="ko-KR" altLang="en-US" dirty="0"/>
              <a:t>)</a:t>
            </a:r>
            <a:endParaRPr lang="ko-KR" altLang="en-US" dirty="0"/>
          </a:p>
        </p:txBody>
      </p:sp>
      <p:sp>
        <p:nvSpPr>
          <p:cNvPr id="14" name="TextBox 3"/>
          <p:cNvSpPr txBox="1"/>
          <p:nvPr/>
        </p:nvSpPr>
        <p:spPr>
          <a:xfrm>
            <a:off x="3409283" y="4175703"/>
            <a:ext cx="5754022" cy="595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200" b="1" dirty="0"/>
              <a:t>각 </a:t>
            </a:r>
            <a:r>
              <a:rPr lang="en-US" altLang="ko-KR" sz="2200" b="1" dirty="0"/>
              <a:t>16</a:t>
            </a:r>
            <a:r>
              <a:rPr lang="ko-KR" altLang="en-US" sz="2200" b="1" dirty="0"/>
              <a:t>개 지역 위험등급지수를 넣어 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9A5E3B1-AB26-4D70-8FC5-A4D64550A602}"/>
              </a:ext>
            </a:extLst>
          </p:cNvPr>
          <p:cNvCxnSpPr>
            <a:cxnSpLocks/>
          </p:cNvCxnSpPr>
          <p:nvPr/>
        </p:nvCxnSpPr>
        <p:spPr>
          <a:xfrm flipV="1">
            <a:off x="6101470" y="3239311"/>
            <a:ext cx="0" cy="9363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809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94680" y="510679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039638" y="316038"/>
            <a:ext cx="6123667" cy="7848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3000" b="1" dirty="0" smtClean="0">
                <a:solidFill>
                  <a:srgbClr val="44546A">
                    <a:lumMod val="75000"/>
                  </a:srgbClr>
                </a:solidFill>
              </a:rPr>
              <a:t>이번주 진행상황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8D0FEC-4155-40A1-974B-D2C8D2449DF0}"/>
              </a:ext>
            </a:extLst>
          </p:cNvPr>
          <p:cNvSpPr/>
          <p:nvPr/>
        </p:nvSpPr>
        <p:spPr>
          <a:xfrm>
            <a:off x="3253067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894" y="942438"/>
            <a:ext cx="94039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def</a:t>
            </a:r>
            <a:r>
              <a:rPr lang="en-US" altLang="ko-KR" dirty="0" smtClean="0"/>
              <a:t>  index () :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db_class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dbModule.Database</a:t>
            </a:r>
            <a:r>
              <a:rPr lang="en-US" altLang="ko-KR" dirty="0" smtClean="0"/>
              <a:t> ()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sql</a:t>
            </a:r>
            <a:r>
              <a:rPr lang="en-US" altLang="ko-KR" dirty="0" smtClean="0"/>
              <a:t> =  " SELECT * FROM </a:t>
            </a:r>
            <a:r>
              <a:rPr lang="en-US" altLang="ko-KR" dirty="0" err="1" smtClean="0"/>
              <a:t>webdb.danger_rank</a:t>
            </a:r>
            <a:r>
              <a:rPr lang="en-US" altLang="ko-KR" dirty="0" smtClean="0"/>
              <a:t> “ </a:t>
            </a:r>
            <a:endParaRPr lang="en-US" altLang="ko-KR" dirty="0" smtClean="0"/>
          </a:p>
          <a:p>
            <a:r>
              <a:rPr lang="en-US" altLang="ko-KR" dirty="0" smtClean="0"/>
              <a:t>    sql4 =  " select * from </a:t>
            </a:r>
            <a:r>
              <a:rPr lang="en-US" altLang="ko-KR" dirty="0" err="1" smtClean="0"/>
              <a:t>webdb.today_news</a:t>
            </a:r>
            <a:r>
              <a:rPr lang="en-US" altLang="ko-KR" dirty="0" smtClean="0"/>
              <a:t> "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  row1 = </a:t>
            </a:r>
            <a:r>
              <a:rPr lang="en-US" altLang="ko-KR" dirty="0" err="1" smtClean="0"/>
              <a:t>db_class.executeAll</a:t>
            </a:r>
            <a:r>
              <a:rPr lang="en-US" altLang="ko-KR" dirty="0" smtClean="0"/>
              <a:t> (</a:t>
            </a:r>
            <a:r>
              <a:rPr lang="en-US" altLang="ko-KR" dirty="0" err="1" smtClean="0"/>
              <a:t>sql</a:t>
            </a:r>
            <a:r>
              <a:rPr lang="en-US" altLang="ko-KR" dirty="0" smtClean="0"/>
              <a:t>)   </a:t>
            </a:r>
          </a:p>
          <a:p>
            <a:r>
              <a:rPr lang="en-US" altLang="ko-KR" dirty="0" smtClean="0"/>
              <a:t>    row3 = </a:t>
            </a:r>
            <a:r>
              <a:rPr lang="en-US" altLang="ko-KR" dirty="0" err="1" smtClean="0"/>
              <a:t>db_class.executeAll</a:t>
            </a:r>
            <a:r>
              <a:rPr lang="en-US" altLang="ko-KR" dirty="0" smtClean="0"/>
              <a:t> (sql4)</a:t>
            </a:r>
          </a:p>
          <a:p>
            <a:r>
              <a:rPr lang="en-US" altLang="ko-KR" dirty="0" smtClean="0"/>
              <a:t>    # template</a:t>
            </a:r>
            <a:r>
              <a:rPr lang="ko-KR" altLang="en-US" dirty="0" smtClean="0"/>
              <a:t>에있는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데이터 </a:t>
            </a:r>
            <a:r>
              <a:rPr lang="en-US" altLang="ko-KR" dirty="0" err="1" smtClean="0"/>
              <a:t>resultData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매개 변수를 전송합니다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   return </a:t>
            </a:r>
            <a:r>
              <a:rPr lang="en-US" altLang="ko-KR" dirty="0" err="1" smtClean="0"/>
              <a:t>render_template</a:t>
            </a:r>
            <a:r>
              <a:rPr lang="en-US" altLang="ko-KR" dirty="0" smtClean="0"/>
              <a:t> ( ' /main.html ' ,</a:t>
            </a:r>
          </a:p>
          <a:p>
            <a:r>
              <a:rPr lang="en-US" altLang="ko-KR" dirty="0" smtClean="0"/>
              <a:t>                           </a:t>
            </a:r>
            <a:r>
              <a:rPr lang="en-US" altLang="ko-KR" dirty="0" err="1" smtClean="0"/>
              <a:t>resultData</a:t>
            </a:r>
            <a:r>
              <a:rPr lang="en-US" altLang="ko-KR" dirty="0" smtClean="0"/>
              <a:t> = row1 [ 0 ], </a:t>
            </a:r>
          </a:p>
          <a:p>
            <a:r>
              <a:rPr lang="en-US" altLang="ko-KR" dirty="0" smtClean="0"/>
              <a:t>                           </a:t>
            </a:r>
            <a:r>
              <a:rPr lang="en-US" altLang="ko-KR" dirty="0" err="1" smtClean="0"/>
              <a:t>today_news</a:t>
            </a:r>
            <a:r>
              <a:rPr lang="en-US" altLang="ko-KR" dirty="0" smtClean="0"/>
              <a:t>  = row3)</a:t>
            </a:r>
            <a:endParaRPr lang="ko-KR" altLang="en-US" dirty="0"/>
          </a:p>
        </p:txBody>
      </p:sp>
      <p:sp>
        <p:nvSpPr>
          <p:cNvPr id="14" name="TextBox 3"/>
          <p:cNvSpPr txBox="1"/>
          <p:nvPr/>
        </p:nvSpPr>
        <p:spPr>
          <a:xfrm>
            <a:off x="1235249" y="4936740"/>
            <a:ext cx="5754022" cy="1042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200" b="1" dirty="0" smtClean="0"/>
              <a:t>지역 위험등급지수와 뉴스 테이블의 내용을</a:t>
            </a:r>
            <a:endParaRPr lang="en-US" altLang="ko-KR" sz="2200" b="1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2200" b="1" dirty="0" smtClean="0"/>
              <a:t>각각 변수에 담아서 </a:t>
            </a:r>
            <a:r>
              <a:rPr lang="en-US" altLang="ko-KR" sz="2200" b="1" dirty="0" smtClean="0"/>
              <a:t>html</a:t>
            </a:r>
            <a:r>
              <a:rPr lang="ko-KR" altLang="en-US" sz="2200" b="1" dirty="0" smtClean="0"/>
              <a:t>에 보내준다</a:t>
            </a:r>
            <a:r>
              <a:rPr lang="en-US" altLang="ko-KR" sz="2200" b="1" dirty="0" smtClean="0"/>
              <a:t>.</a:t>
            </a:r>
            <a:endParaRPr lang="ko-KR" altLang="en-US" sz="2200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9A5E3B1-AB26-4D70-8FC5-A4D64550A602}"/>
              </a:ext>
            </a:extLst>
          </p:cNvPr>
          <p:cNvCxnSpPr>
            <a:cxnSpLocks/>
          </p:cNvCxnSpPr>
          <p:nvPr/>
        </p:nvCxnSpPr>
        <p:spPr>
          <a:xfrm flipV="1">
            <a:off x="3992751" y="4084841"/>
            <a:ext cx="0" cy="9363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986629" y="3423993"/>
            <a:ext cx="1408089" cy="6577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246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91D849-5391-4EDC-88C4-59B4C08CB98A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190068-4DB9-4C87-8C45-7922E7C9D50F}"/>
              </a:ext>
            </a:extLst>
          </p:cNvPr>
          <p:cNvSpPr/>
          <p:nvPr/>
        </p:nvSpPr>
        <p:spPr>
          <a:xfrm>
            <a:off x="2339301" y="410906"/>
            <a:ext cx="61236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이번주 진행상황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0576" y="1587832"/>
            <a:ext cx="70418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&lt;span class ="num1"&gt; </a:t>
            </a:r>
          </a:p>
          <a:p>
            <a:r>
              <a:rPr lang="en-US" altLang="ko-KR" dirty="0" smtClean="0"/>
              <a:t>        &lt;input type="submit" title ="</a:t>
            </a:r>
            <a:r>
              <a:rPr lang="ko-KR" altLang="en-US" dirty="0" smtClean="0"/>
              <a:t>강원도</a:t>
            </a:r>
            <a:r>
              <a:rPr lang="en-US" altLang="ko-KR" dirty="0" smtClean="0"/>
              <a:t>" value="</a:t>
            </a:r>
            <a:r>
              <a:rPr lang="ko-KR" altLang="en-US" dirty="0" smtClean="0"/>
              <a:t>강원도</a:t>
            </a:r>
            <a:r>
              <a:rPr lang="en-US" altLang="ko-KR" dirty="0" smtClean="0"/>
              <a:t>" id="crd1" for={{</a:t>
            </a:r>
            <a:r>
              <a:rPr lang="en-US" altLang="ko-KR" dirty="0" err="1" smtClean="0"/>
              <a:t>resultData</a:t>
            </a:r>
            <a:r>
              <a:rPr lang="en-US" altLang="ko-KR" dirty="0" smtClean="0"/>
              <a:t>.</a:t>
            </a:r>
            <a:r>
              <a:rPr lang="ko-KR" altLang="en-US" dirty="0" smtClean="0"/>
              <a:t>강원도</a:t>
            </a:r>
            <a:r>
              <a:rPr lang="en-US" altLang="ko-KR" dirty="0" smtClean="0"/>
              <a:t>}}&gt; </a:t>
            </a:r>
          </a:p>
          <a:p>
            <a:r>
              <a:rPr lang="en-US" altLang="ko-KR" dirty="0" smtClean="0"/>
              <a:t>       &lt;input type="submit" title="</a:t>
            </a:r>
            <a:r>
              <a:rPr lang="ko-KR" altLang="en-US" dirty="0" smtClean="0"/>
              <a:t>경북</a:t>
            </a:r>
            <a:r>
              <a:rPr lang="en-US" altLang="ko-KR" dirty="0" smtClean="0"/>
              <a:t>" value="</a:t>
            </a:r>
            <a:r>
              <a:rPr lang="ko-KR" altLang="en-US" dirty="0" smtClean="0"/>
              <a:t>경북</a:t>
            </a:r>
            <a:r>
              <a:rPr lang="en-US" altLang="ko-KR" dirty="0" smtClean="0"/>
              <a:t>" id="crd2" for ={{</a:t>
            </a:r>
            <a:r>
              <a:rPr lang="en-US" altLang="ko-KR" dirty="0" err="1" smtClean="0"/>
              <a:t>resultData</a:t>
            </a:r>
            <a:r>
              <a:rPr lang="en-US" altLang="ko-KR" dirty="0" smtClean="0"/>
              <a:t>.</a:t>
            </a:r>
            <a:r>
              <a:rPr lang="ko-KR" altLang="en-US" dirty="0" smtClean="0"/>
              <a:t>경북</a:t>
            </a:r>
            <a:r>
              <a:rPr lang="en-US" altLang="ko-KR" dirty="0" smtClean="0"/>
              <a:t>}}&gt; </a:t>
            </a:r>
          </a:p>
          <a:p>
            <a:r>
              <a:rPr lang="en-US" altLang="ko-KR" dirty="0" smtClean="0"/>
              <a:t>        &lt;input type="submit" title="</a:t>
            </a:r>
            <a:r>
              <a:rPr lang="ko-KR" altLang="en-US" dirty="0" smtClean="0"/>
              <a:t>경기도</a:t>
            </a:r>
            <a:r>
              <a:rPr lang="en-US" altLang="ko-KR" dirty="0" smtClean="0"/>
              <a:t>" value="</a:t>
            </a:r>
            <a:r>
              <a:rPr lang="ko-KR" altLang="en-US" dirty="0" smtClean="0"/>
              <a:t>경기도</a:t>
            </a:r>
            <a:r>
              <a:rPr lang="en-US" altLang="ko-KR" dirty="0" smtClean="0"/>
              <a:t>" id="crd3"  for ={{</a:t>
            </a:r>
            <a:r>
              <a:rPr lang="en-US" altLang="ko-KR" dirty="0" err="1" smtClean="0"/>
              <a:t>resultData</a:t>
            </a:r>
            <a:r>
              <a:rPr lang="en-US" altLang="ko-KR" dirty="0" smtClean="0"/>
              <a:t>.</a:t>
            </a:r>
            <a:r>
              <a:rPr lang="ko-KR" altLang="en-US" dirty="0" smtClean="0"/>
              <a:t>경기도</a:t>
            </a:r>
            <a:r>
              <a:rPr lang="en-US" altLang="ko-KR" dirty="0" smtClean="0"/>
              <a:t>}}&gt; </a:t>
            </a:r>
          </a:p>
          <a:p>
            <a:r>
              <a:rPr lang="en-US" altLang="ko-KR" dirty="0" smtClean="0"/>
              <a:t>        &lt;input type="submit" title="</a:t>
            </a:r>
            <a:r>
              <a:rPr lang="ko-KR" altLang="en-US" dirty="0" smtClean="0"/>
              <a:t>서울</a:t>
            </a:r>
            <a:r>
              <a:rPr lang="en-US" altLang="ko-KR" dirty="0" smtClean="0"/>
              <a:t>" value="</a:t>
            </a:r>
            <a:r>
              <a:rPr lang="ko-KR" altLang="en-US" dirty="0" smtClean="0"/>
              <a:t>서울</a:t>
            </a:r>
            <a:r>
              <a:rPr lang="en-US" altLang="ko-KR" dirty="0" smtClean="0"/>
              <a:t>" id="crd4"  for ={{</a:t>
            </a:r>
            <a:r>
              <a:rPr lang="en-US" altLang="ko-KR" dirty="0" err="1" smtClean="0"/>
              <a:t>resultData</a:t>
            </a:r>
            <a:r>
              <a:rPr lang="en-US" altLang="ko-KR" dirty="0" smtClean="0"/>
              <a:t>.</a:t>
            </a:r>
            <a:r>
              <a:rPr lang="ko-KR" altLang="en-US" dirty="0" smtClean="0"/>
              <a:t>서울</a:t>
            </a:r>
            <a:r>
              <a:rPr lang="en-US" altLang="ko-KR" dirty="0" smtClean="0"/>
              <a:t>}}&gt; </a:t>
            </a:r>
          </a:p>
          <a:p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79" y="985812"/>
            <a:ext cx="3276884" cy="440474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049896" y="2183363"/>
            <a:ext cx="2335492" cy="2985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281249" y="3279829"/>
            <a:ext cx="2335492" cy="2985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113503" y="2706664"/>
            <a:ext cx="2335492" cy="2985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102703" y="3803130"/>
            <a:ext cx="2335492" cy="2985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"/>
          <p:cNvSpPr txBox="1"/>
          <p:nvPr/>
        </p:nvSpPr>
        <p:spPr>
          <a:xfrm>
            <a:off x="653199" y="4514977"/>
            <a:ext cx="6540703" cy="16158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200" b="1" dirty="0" smtClean="0"/>
              <a:t>위에서 보내준 변수를 </a:t>
            </a:r>
            <a:r>
              <a:rPr lang="en-US" altLang="ko-KR" sz="2200" b="1" dirty="0" smtClean="0"/>
              <a:t>for</a:t>
            </a:r>
            <a:r>
              <a:rPr lang="ko-KR" altLang="en-US" sz="2200" b="1" dirty="0" smtClean="0"/>
              <a:t>문에 </a:t>
            </a:r>
            <a:r>
              <a:rPr lang="en-US" altLang="ko-KR" sz="2200" b="1" dirty="0" err="1" smtClean="0"/>
              <a:t>mysql</a:t>
            </a:r>
            <a:r>
              <a:rPr lang="ko-KR" altLang="en-US" sz="2200" b="1" dirty="0" smtClean="0"/>
              <a:t>에서 </a:t>
            </a:r>
            <a:endParaRPr lang="en-US" altLang="ko-KR" sz="2200" b="1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2200" b="1" dirty="0" err="1" smtClean="0"/>
              <a:t>읽어올때</a:t>
            </a:r>
            <a:r>
              <a:rPr lang="ko-KR" altLang="en-US" sz="2200" b="1" dirty="0" smtClean="0"/>
              <a:t> </a:t>
            </a:r>
            <a:r>
              <a:rPr lang="en-US" altLang="ko-KR" sz="2200" b="1" dirty="0" smtClean="0"/>
              <a:t>dictionary(</a:t>
            </a:r>
            <a:r>
              <a:rPr lang="ko-KR" altLang="en-US" sz="2200" b="1" dirty="0" smtClean="0"/>
              <a:t>사전</a:t>
            </a:r>
            <a:r>
              <a:rPr lang="en-US" altLang="ko-KR" sz="2200" b="1" dirty="0" smtClean="0"/>
              <a:t>)</a:t>
            </a:r>
            <a:r>
              <a:rPr lang="ko-KR" altLang="en-US" sz="2200" b="1" dirty="0" smtClean="0"/>
              <a:t>형태로 불러와서  </a:t>
            </a:r>
            <a:endParaRPr lang="en-US" altLang="ko-KR" sz="2200" b="1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2200" b="1" dirty="0" smtClean="0"/>
              <a:t>넣어주는 </a:t>
            </a:r>
            <a:r>
              <a:rPr lang="en-US" altLang="ko-KR" sz="2200" b="1" dirty="0" smtClean="0"/>
              <a:t>html </a:t>
            </a:r>
            <a:r>
              <a:rPr lang="ko-KR" altLang="en-US" sz="2200" b="1" dirty="0" smtClean="0"/>
              <a:t>내용입니다</a:t>
            </a:r>
            <a:r>
              <a:rPr lang="en-US" altLang="ko-KR" sz="2200" b="1" dirty="0" smtClean="0"/>
              <a:t>.</a:t>
            </a:r>
            <a:endParaRPr lang="en-US" altLang="ko-KR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169433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91D849-5391-4EDC-88C4-59B4C08CB98A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190068-4DB9-4C87-8C45-7922E7C9D50F}"/>
              </a:ext>
            </a:extLst>
          </p:cNvPr>
          <p:cNvSpPr/>
          <p:nvPr/>
        </p:nvSpPr>
        <p:spPr>
          <a:xfrm>
            <a:off x="2339301" y="410906"/>
            <a:ext cx="61236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이번주 진행상황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45309" y="1473597"/>
            <a:ext cx="66072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.num1&gt;</a:t>
            </a:r>
            <a:r>
              <a:rPr lang="ko-KR" altLang="en-US" dirty="0" err="1"/>
              <a:t>input</a:t>
            </a:r>
            <a:r>
              <a:rPr lang="ko-KR" altLang="en-US" dirty="0"/>
              <a:t>[</a:t>
            </a:r>
            <a:r>
              <a:rPr lang="ko-KR" altLang="en-US" dirty="0" err="1"/>
              <a:t>for</a:t>
            </a:r>
            <a:r>
              <a:rPr lang="ko-KR" altLang="en-US" dirty="0"/>
              <a:t>='1']{</a:t>
            </a:r>
            <a:r>
              <a:rPr lang="ko-KR" altLang="en-US" dirty="0" err="1"/>
              <a:t>position:absolute;width</a:t>
            </a:r>
            <a:r>
              <a:rPr lang="ko-KR" altLang="en-US" dirty="0"/>
              <a:t>: 50px; height:47px;;</a:t>
            </a:r>
            <a:r>
              <a:rPr lang="ko-KR" altLang="en-US" dirty="0" err="1"/>
              <a:t>background:url</a:t>
            </a:r>
            <a:r>
              <a:rPr lang="ko-KR" altLang="en-US" dirty="0"/>
              <a:t>(lv1.png); </a:t>
            </a:r>
            <a:r>
              <a:rPr lang="ko-KR" altLang="en-US" dirty="0" err="1"/>
              <a:t>border-radius</a:t>
            </a:r>
            <a:r>
              <a:rPr lang="ko-KR" altLang="en-US" dirty="0"/>
              <a:t> : 100%}</a:t>
            </a:r>
          </a:p>
          <a:p>
            <a:r>
              <a:rPr lang="ko-KR" altLang="en-US" dirty="0"/>
              <a:t>  .num1&gt;</a:t>
            </a:r>
            <a:r>
              <a:rPr lang="ko-KR" altLang="en-US" dirty="0" err="1"/>
              <a:t>input</a:t>
            </a:r>
            <a:r>
              <a:rPr lang="ko-KR" altLang="en-US" dirty="0"/>
              <a:t>[</a:t>
            </a:r>
            <a:r>
              <a:rPr lang="ko-KR" altLang="en-US" dirty="0" err="1"/>
              <a:t>for</a:t>
            </a:r>
            <a:r>
              <a:rPr lang="ko-KR" altLang="en-US" dirty="0"/>
              <a:t>='2']{</a:t>
            </a:r>
            <a:r>
              <a:rPr lang="ko-KR" altLang="en-US" dirty="0" err="1"/>
              <a:t>position:absolute;width</a:t>
            </a:r>
            <a:r>
              <a:rPr lang="ko-KR" altLang="en-US" dirty="0"/>
              <a:t>: 50px; height:44px;;</a:t>
            </a:r>
            <a:r>
              <a:rPr lang="ko-KR" altLang="en-US" dirty="0" err="1"/>
              <a:t>background:url</a:t>
            </a:r>
            <a:r>
              <a:rPr lang="ko-KR" altLang="en-US" dirty="0"/>
              <a:t>(lv2.png); </a:t>
            </a:r>
            <a:r>
              <a:rPr lang="ko-KR" altLang="en-US" dirty="0" err="1"/>
              <a:t>border-radius</a:t>
            </a:r>
            <a:r>
              <a:rPr lang="ko-KR" altLang="en-US" dirty="0"/>
              <a:t> : 100%}</a:t>
            </a:r>
          </a:p>
          <a:p>
            <a:r>
              <a:rPr lang="ko-KR" altLang="en-US" dirty="0"/>
              <a:t>  .num1&gt;</a:t>
            </a:r>
            <a:r>
              <a:rPr lang="ko-KR" altLang="en-US" dirty="0" err="1"/>
              <a:t>input</a:t>
            </a:r>
            <a:r>
              <a:rPr lang="ko-KR" altLang="en-US" dirty="0"/>
              <a:t>[</a:t>
            </a:r>
            <a:r>
              <a:rPr lang="ko-KR" altLang="en-US" dirty="0" err="1"/>
              <a:t>for</a:t>
            </a:r>
            <a:r>
              <a:rPr lang="ko-KR" altLang="en-US" dirty="0"/>
              <a:t>='3']{</a:t>
            </a:r>
            <a:r>
              <a:rPr lang="ko-KR" altLang="en-US" dirty="0" err="1"/>
              <a:t>position:absolute;width</a:t>
            </a:r>
            <a:r>
              <a:rPr lang="ko-KR" altLang="en-US" dirty="0"/>
              <a:t>: 50px; height:48px;;</a:t>
            </a:r>
            <a:r>
              <a:rPr lang="ko-KR" altLang="en-US" dirty="0" err="1"/>
              <a:t>background:url</a:t>
            </a:r>
            <a:r>
              <a:rPr lang="ko-KR" altLang="en-US" dirty="0"/>
              <a:t>(lv3.png); </a:t>
            </a:r>
            <a:r>
              <a:rPr lang="ko-KR" altLang="en-US" dirty="0" err="1"/>
              <a:t>border-radius</a:t>
            </a:r>
            <a:r>
              <a:rPr lang="ko-KR" altLang="en-US" dirty="0"/>
              <a:t> : 100%}</a:t>
            </a:r>
          </a:p>
          <a:p>
            <a:r>
              <a:rPr lang="ko-KR" altLang="en-US" dirty="0"/>
              <a:t>  .num1&gt;</a:t>
            </a:r>
            <a:r>
              <a:rPr lang="ko-KR" altLang="en-US" dirty="0" err="1"/>
              <a:t>input</a:t>
            </a:r>
            <a:r>
              <a:rPr lang="ko-KR" altLang="en-US" dirty="0"/>
              <a:t>[</a:t>
            </a:r>
            <a:r>
              <a:rPr lang="ko-KR" altLang="en-US" dirty="0" err="1"/>
              <a:t>for</a:t>
            </a:r>
            <a:r>
              <a:rPr lang="ko-KR" altLang="en-US" dirty="0"/>
              <a:t>='4']{</a:t>
            </a:r>
            <a:r>
              <a:rPr lang="ko-KR" altLang="en-US" dirty="0" err="1"/>
              <a:t>position:absolute;width</a:t>
            </a:r>
            <a:r>
              <a:rPr lang="ko-KR" altLang="en-US" dirty="0"/>
              <a:t>: 50px; height:47px;;</a:t>
            </a:r>
            <a:r>
              <a:rPr lang="ko-KR" altLang="en-US" dirty="0" err="1"/>
              <a:t>background:url</a:t>
            </a:r>
            <a:r>
              <a:rPr lang="ko-KR" altLang="en-US" dirty="0"/>
              <a:t>(lv4.png); </a:t>
            </a:r>
            <a:r>
              <a:rPr lang="ko-KR" altLang="en-US" dirty="0" err="1"/>
              <a:t>border-radius</a:t>
            </a:r>
            <a:r>
              <a:rPr lang="ko-KR" altLang="en-US" dirty="0"/>
              <a:t> : 100%}</a:t>
            </a: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868" y="3961804"/>
            <a:ext cx="40957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직사각형 31"/>
          <p:cNvSpPr/>
          <p:nvPr/>
        </p:nvSpPr>
        <p:spPr>
          <a:xfrm>
            <a:off x="513769" y="5408999"/>
            <a:ext cx="6898769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42000"/>
            </a:schemeClr>
          </a:solidFill>
          <a:ln w="3492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err="1"/>
              <a:t>Png</a:t>
            </a:r>
            <a:r>
              <a:rPr lang="ko-KR" altLang="en-US" dirty="0"/>
              <a:t>형식의 </a:t>
            </a:r>
            <a:r>
              <a:rPr lang="en-US" altLang="ko-KR" dirty="0"/>
              <a:t>4</a:t>
            </a:r>
            <a:r>
              <a:rPr lang="ko-KR" altLang="en-US" dirty="0"/>
              <a:t>등급 이미지를 </a:t>
            </a:r>
            <a:r>
              <a:rPr lang="ko-KR" altLang="en-US" dirty="0" smtClean="0"/>
              <a:t>등급별로 받아온 데이터 값을 토대로 색 변경</a:t>
            </a:r>
            <a:endParaRPr lang="en-US" altLang="ko-KR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2093100" y="3423993"/>
            <a:ext cx="2581693" cy="2985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093100" y="2889912"/>
            <a:ext cx="2581693" cy="2985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093100" y="2312393"/>
            <a:ext cx="2581693" cy="2985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2093100" y="1778312"/>
            <a:ext cx="2581693" cy="2985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"/>
          <p:cNvSpPr txBox="1"/>
          <p:nvPr/>
        </p:nvSpPr>
        <p:spPr>
          <a:xfrm>
            <a:off x="5401134" y="4041462"/>
            <a:ext cx="6624735" cy="1107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200" b="1" dirty="0" smtClean="0"/>
              <a:t>위에서 보내준 변수를 </a:t>
            </a:r>
            <a:r>
              <a:rPr lang="en-US" altLang="ko-KR" sz="2200" b="1" dirty="0" smtClean="0"/>
              <a:t>for</a:t>
            </a:r>
            <a:r>
              <a:rPr lang="ko-KR" altLang="en-US" sz="2200" b="1" dirty="0" smtClean="0"/>
              <a:t>문에 담아서  </a:t>
            </a:r>
            <a:r>
              <a:rPr lang="en-US" altLang="ko-KR" sz="2200" b="1" dirty="0" smtClean="0"/>
              <a:t>for</a:t>
            </a:r>
            <a:r>
              <a:rPr lang="ko-KR" altLang="en-US" sz="2200" b="1" dirty="0" smtClean="0"/>
              <a:t>문의 </a:t>
            </a:r>
            <a:endParaRPr lang="en-US" altLang="ko-KR" sz="2200" b="1" dirty="0" smtClean="0"/>
          </a:p>
          <a:p>
            <a:pPr algn="ctr">
              <a:lnSpc>
                <a:spcPct val="150000"/>
              </a:lnSpc>
              <a:defRPr/>
            </a:pPr>
            <a:r>
              <a:rPr lang="ko-KR" altLang="en-US" sz="2200" b="1" dirty="0" smtClean="0"/>
              <a:t>내용마다 이미지를 바꿔주는 </a:t>
            </a:r>
            <a:r>
              <a:rPr lang="en-US" altLang="ko-KR" sz="2200" b="1" dirty="0" err="1" smtClean="0"/>
              <a:t>Css</a:t>
            </a:r>
            <a:r>
              <a:rPr lang="en-US" altLang="ko-KR" sz="2200" b="1" dirty="0" smtClean="0"/>
              <a:t> </a:t>
            </a:r>
            <a:r>
              <a:rPr lang="ko-KR" altLang="en-US" sz="2200" b="1" dirty="0" smtClean="0"/>
              <a:t>내용입니다</a:t>
            </a:r>
            <a:r>
              <a:rPr lang="en-US" altLang="ko-KR" sz="22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234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224426" y="1086638"/>
            <a:ext cx="935157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  <a:p>
            <a:r>
              <a:rPr lang="ko-KR" altLang="en-US" dirty="0"/>
              <a:t>     &lt;</a:t>
            </a:r>
            <a:r>
              <a:rPr lang="ko-KR" altLang="en-US" dirty="0" err="1"/>
              <a:t>div</a:t>
            </a:r>
            <a:r>
              <a:rPr lang="ko-KR" altLang="en-US" dirty="0"/>
              <a:t> </a:t>
            </a:r>
            <a:r>
              <a:rPr lang="ko-KR" altLang="en-US" dirty="0" err="1"/>
              <a:t>class</a:t>
            </a:r>
            <a:r>
              <a:rPr lang="ko-KR" altLang="en-US" dirty="0"/>
              <a:t>="</a:t>
            </a:r>
            <a:r>
              <a:rPr lang="ko-KR" altLang="en-US" dirty="0" err="1"/>
              <a:t>article-body</a:t>
            </a:r>
            <a:r>
              <a:rPr lang="ko-KR" altLang="en-US" dirty="0"/>
              <a:t>"&gt;</a:t>
            </a:r>
          </a:p>
          <a:p>
            <a:r>
              <a:rPr lang="ko-KR" altLang="en-US" dirty="0"/>
              <a:t>    &lt;/</a:t>
            </a:r>
            <a:r>
              <a:rPr lang="ko-KR" altLang="en-US" dirty="0" err="1"/>
              <a:t>article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&lt;/</a:t>
            </a:r>
            <a:r>
              <a:rPr lang="ko-KR" altLang="en-US" dirty="0" err="1"/>
              <a:t>section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&lt;</a:t>
            </a:r>
            <a:r>
              <a:rPr lang="ko-KR" altLang="en-US" dirty="0" err="1"/>
              <a:t>aside</a:t>
            </a:r>
            <a:r>
              <a:rPr lang="ko-KR" altLang="en-US" dirty="0"/>
              <a:t> </a:t>
            </a:r>
            <a:r>
              <a:rPr lang="ko-KR" altLang="en-US" dirty="0" err="1"/>
              <a:t>id</a:t>
            </a:r>
            <a:r>
              <a:rPr lang="ko-KR" altLang="en-US" dirty="0"/>
              <a:t>="</a:t>
            </a:r>
            <a:r>
              <a:rPr lang="ko-KR" altLang="en-US" dirty="0" err="1"/>
              <a:t>main-aside</a:t>
            </a:r>
            <a:r>
              <a:rPr lang="ko-KR" altLang="en-US" dirty="0"/>
              <a:t>"&gt;</a:t>
            </a:r>
          </a:p>
          <a:p>
            <a:r>
              <a:rPr lang="ko-KR" altLang="en-US" dirty="0"/>
              <a:t>     &lt;</a:t>
            </a:r>
            <a:r>
              <a:rPr lang="ko-KR" altLang="en-US" dirty="0" err="1"/>
              <a:t>div</a:t>
            </a:r>
            <a:r>
              <a:rPr lang="ko-KR" altLang="en-US" dirty="0"/>
              <a:t> </a:t>
            </a:r>
            <a:r>
              <a:rPr lang="ko-KR" altLang="en-US" dirty="0" err="1"/>
              <a:t>class</a:t>
            </a:r>
            <a:r>
              <a:rPr lang="ko-KR" altLang="en-US" dirty="0"/>
              <a:t>="</a:t>
            </a:r>
            <a:r>
              <a:rPr lang="ko-KR" altLang="en-US" dirty="0" err="1"/>
              <a:t>aside-list</a:t>
            </a:r>
            <a:r>
              <a:rPr lang="ko-KR" altLang="en-US" dirty="0"/>
              <a:t>"&gt;</a:t>
            </a:r>
          </a:p>
          <a:p>
            <a:r>
              <a:rPr lang="ko-KR" altLang="en-US" dirty="0"/>
              <a:t>      &lt;h3&gt;천식 Best NEWS&lt;/h3&gt;</a:t>
            </a:r>
          </a:p>
          <a:p>
            <a:r>
              <a:rPr lang="ko-KR" altLang="en-US" dirty="0"/>
              <a:t>      &lt;ul&gt;</a:t>
            </a:r>
          </a:p>
          <a:p>
            <a:r>
              <a:rPr lang="ko-KR" altLang="en-US" dirty="0"/>
              <a:t>       &lt;</a:t>
            </a:r>
            <a:r>
              <a:rPr lang="ko-KR" altLang="en-US" dirty="0" err="1"/>
              <a:t>li</a:t>
            </a:r>
            <a:r>
              <a:rPr lang="ko-KR" altLang="en-US" dirty="0"/>
              <a:t>&gt;&lt;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href</a:t>
            </a:r>
            <a:r>
              <a:rPr lang="ko-KR" altLang="en-US" dirty="0"/>
              <a:t>={{</a:t>
            </a:r>
            <a:r>
              <a:rPr lang="ko-KR" altLang="en-US" dirty="0" err="1"/>
              <a:t>today_news</a:t>
            </a:r>
            <a:r>
              <a:rPr lang="ko-KR" altLang="en-US" dirty="0"/>
              <a:t>[0].</a:t>
            </a:r>
            <a:r>
              <a:rPr lang="ko-KR" altLang="en-US" dirty="0" err="1"/>
              <a:t>href</a:t>
            </a:r>
            <a:r>
              <a:rPr lang="ko-KR" altLang="en-US" dirty="0"/>
              <a:t>}} </a:t>
            </a:r>
            <a:r>
              <a:rPr lang="ko-KR" altLang="en-US" dirty="0" err="1"/>
              <a:t>target</a:t>
            </a:r>
            <a:r>
              <a:rPr lang="ko-KR" altLang="en-US" dirty="0"/>
              <a:t>="_</a:t>
            </a:r>
            <a:r>
              <a:rPr lang="ko-KR" altLang="en-US" dirty="0" err="1"/>
              <a:t>blank</a:t>
            </a:r>
            <a:r>
              <a:rPr lang="ko-KR" altLang="en-US" dirty="0"/>
              <a:t>"&gt;? {{</a:t>
            </a:r>
            <a:r>
              <a:rPr lang="ko-KR" altLang="en-US" dirty="0" err="1"/>
              <a:t>today_news</a:t>
            </a:r>
            <a:r>
              <a:rPr lang="ko-KR" altLang="en-US" dirty="0"/>
              <a:t>[0].</a:t>
            </a:r>
            <a:r>
              <a:rPr lang="ko-KR" altLang="en-US" dirty="0" err="1"/>
              <a:t>title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</a:t>
            </a:r>
            <a:r>
              <a:rPr lang="ko-KR" altLang="en-US" dirty="0" err="1"/>
              <a:t>br</a:t>
            </a:r>
            <a:r>
              <a:rPr lang="ko-KR" altLang="en-US" dirty="0"/>
              <a:t>&gt; &lt;</a:t>
            </a:r>
            <a:r>
              <a:rPr lang="ko-KR" altLang="en-US" dirty="0" err="1"/>
              <a:t>a</a:t>
            </a:r>
            <a:r>
              <a:rPr lang="ko-KR" altLang="en-US" dirty="0"/>
              <a:t>&gt;{{</a:t>
            </a:r>
            <a:r>
              <a:rPr lang="ko-KR" altLang="en-US" dirty="0" err="1"/>
              <a:t>today_news</a:t>
            </a:r>
            <a:r>
              <a:rPr lang="ko-KR" altLang="en-US" dirty="0"/>
              <a:t>[0].</a:t>
            </a:r>
            <a:r>
              <a:rPr lang="ko-KR" altLang="en-US" dirty="0" err="1"/>
              <a:t>today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&gt;&lt;/</a:t>
            </a:r>
            <a:r>
              <a:rPr lang="ko-KR" altLang="en-US" dirty="0" err="1"/>
              <a:t>li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&lt;li&gt;&lt;a href={{today_news[1].href}} target="_blank"&gt;? {{today_news[1].title}}&lt;/a&gt;&lt;br&gt; &lt;a&gt;{{today_news[1].today}}&lt;/a&gt;&lt;/li&gt;</a:t>
            </a:r>
          </a:p>
          <a:p>
            <a:r>
              <a:rPr lang="ko-KR" altLang="en-US" dirty="0"/>
              <a:t>       &lt;li&gt;&lt;a href={{today_news[2].href}} target="_blank"&gt;? {{</a:t>
            </a:r>
            <a:r>
              <a:rPr lang="ko-KR" altLang="en-US" dirty="0" err="1"/>
              <a:t>today_news</a:t>
            </a:r>
            <a:r>
              <a:rPr lang="ko-KR" altLang="en-US" dirty="0"/>
              <a:t>[2].</a:t>
            </a:r>
            <a:r>
              <a:rPr lang="ko-KR" altLang="en-US" dirty="0" err="1"/>
              <a:t>title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</a:t>
            </a:r>
            <a:r>
              <a:rPr lang="ko-KR" altLang="en-US" dirty="0" err="1"/>
              <a:t>br</a:t>
            </a:r>
            <a:r>
              <a:rPr lang="ko-KR" altLang="en-US" dirty="0"/>
              <a:t>&gt; &lt;</a:t>
            </a:r>
            <a:r>
              <a:rPr lang="ko-KR" altLang="en-US" dirty="0" err="1"/>
              <a:t>a</a:t>
            </a:r>
            <a:r>
              <a:rPr lang="ko-KR" altLang="en-US" dirty="0"/>
              <a:t>&gt;{{</a:t>
            </a:r>
            <a:r>
              <a:rPr lang="ko-KR" altLang="en-US" dirty="0" err="1"/>
              <a:t>today_news</a:t>
            </a:r>
            <a:r>
              <a:rPr lang="ko-KR" altLang="en-US" dirty="0"/>
              <a:t>[2].</a:t>
            </a:r>
            <a:r>
              <a:rPr lang="ko-KR" altLang="en-US" dirty="0" err="1"/>
              <a:t>today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&gt;&lt;/</a:t>
            </a:r>
            <a:r>
              <a:rPr lang="ko-KR" altLang="en-US" dirty="0" err="1"/>
              <a:t>li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&lt;</a:t>
            </a:r>
            <a:r>
              <a:rPr lang="ko-KR" altLang="en-US" dirty="0" err="1"/>
              <a:t>li</a:t>
            </a:r>
            <a:r>
              <a:rPr lang="ko-KR" altLang="en-US" dirty="0"/>
              <a:t>&gt;&lt;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href</a:t>
            </a:r>
            <a:r>
              <a:rPr lang="ko-KR" altLang="en-US" dirty="0"/>
              <a:t>={{</a:t>
            </a:r>
            <a:r>
              <a:rPr lang="ko-KR" altLang="en-US" dirty="0" err="1"/>
              <a:t>today_news</a:t>
            </a:r>
            <a:r>
              <a:rPr lang="ko-KR" altLang="en-US" dirty="0"/>
              <a:t>[3].</a:t>
            </a:r>
            <a:r>
              <a:rPr lang="ko-KR" altLang="en-US" dirty="0" err="1"/>
              <a:t>href</a:t>
            </a:r>
            <a:r>
              <a:rPr lang="ko-KR" altLang="en-US" dirty="0"/>
              <a:t>}} </a:t>
            </a:r>
            <a:r>
              <a:rPr lang="ko-KR" altLang="en-US" dirty="0" err="1"/>
              <a:t>target</a:t>
            </a:r>
            <a:r>
              <a:rPr lang="ko-KR" altLang="en-US" dirty="0"/>
              <a:t>="_</a:t>
            </a:r>
            <a:r>
              <a:rPr lang="ko-KR" altLang="en-US" dirty="0" err="1"/>
              <a:t>blank</a:t>
            </a:r>
            <a:r>
              <a:rPr lang="ko-KR" altLang="en-US" dirty="0"/>
              <a:t>"&gt;? {{</a:t>
            </a:r>
            <a:r>
              <a:rPr lang="ko-KR" altLang="en-US" dirty="0" err="1"/>
              <a:t>today_news</a:t>
            </a:r>
            <a:r>
              <a:rPr lang="ko-KR" altLang="en-US" dirty="0"/>
              <a:t>[3].</a:t>
            </a:r>
            <a:r>
              <a:rPr lang="ko-KR" altLang="en-US" dirty="0" err="1"/>
              <a:t>title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</a:t>
            </a:r>
            <a:r>
              <a:rPr lang="ko-KR" altLang="en-US" dirty="0" err="1"/>
              <a:t>br</a:t>
            </a:r>
            <a:r>
              <a:rPr lang="ko-KR" altLang="en-US" dirty="0"/>
              <a:t>&gt; &lt;</a:t>
            </a:r>
            <a:r>
              <a:rPr lang="ko-KR" altLang="en-US" dirty="0" err="1"/>
              <a:t>a</a:t>
            </a:r>
            <a:r>
              <a:rPr lang="ko-KR" altLang="en-US" dirty="0"/>
              <a:t>&gt;{{</a:t>
            </a:r>
            <a:r>
              <a:rPr lang="ko-KR" altLang="en-US" dirty="0" err="1"/>
              <a:t>today_news</a:t>
            </a:r>
            <a:r>
              <a:rPr lang="ko-KR" altLang="en-US" dirty="0"/>
              <a:t>[3].</a:t>
            </a:r>
            <a:r>
              <a:rPr lang="ko-KR" altLang="en-US" dirty="0" err="1"/>
              <a:t>today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&gt;&lt;/</a:t>
            </a:r>
            <a:r>
              <a:rPr lang="ko-KR" altLang="en-US" dirty="0" err="1"/>
              <a:t>li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&lt;</a:t>
            </a:r>
            <a:r>
              <a:rPr lang="ko-KR" altLang="en-US" dirty="0" err="1"/>
              <a:t>li</a:t>
            </a:r>
            <a:r>
              <a:rPr lang="ko-KR" altLang="en-US" dirty="0"/>
              <a:t>&gt;&lt;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href</a:t>
            </a:r>
            <a:r>
              <a:rPr lang="ko-KR" altLang="en-US" dirty="0"/>
              <a:t>={{</a:t>
            </a:r>
            <a:r>
              <a:rPr lang="ko-KR" altLang="en-US" dirty="0" err="1"/>
              <a:t>today_news</a:t>
            </a:r>
            <a:r>
              <a:rPr lang="ko-KR" altLang="en-US" dirty="0"/>
              <a:t>[4].</a:t>
            </a:r>
            <a:r>
              <a:rPr lang="ko-KR" altLang="en-US" dirty="0" err="1"/>
              <a:t>href</a:t>
            </a:r>
            <a:r>
              <a:rPr lang="ko-KR" altLang="en-US" dirty="0"/>
              <a:t>}} </a:t>
            </a:r>
            <a:r>
              <a:rPr lang="ko-KR" altLang="en-US" dirty="0" err="1"/>
              <a:t>target</a:t>
            </a:r>
            <a:r>
              <a:rPr lang="ko-KR" altLang="en-US" dirty="0"/>
              <a:t>="_</a:t>
            </a:r>
            <a:r>
              <a:rPr lang="ko-KR" altLang="en-US" dirty="0" err="1"/>
              <a:t>blank</a:t>
            </a:r>
            <a:r>
              <a:rPr lang="ko-KR" altLang="en-US" dirty="0"/>
              <a:t>"&gt;? {{</a:t>
            </a:r>
            <a:r>
              <a:rPr lang="ko-KR" altLang="en-US" dirty="0" err="1"/>
              <a:t>today_news</a:t>
            </a:r>
            <a:r>
              <a:rPr lang="ko-KR" altLang="en-US" dirty="0"/>
              <a:t>[4].</a:t>
            </a:r>
            <a:r>
              <a:rPr lang="ko-KR" altLang="en-US" dirty="0" err="1"/>
              <a:t>title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</a:t>
            </a:r>
            <a:r>
              <a:rPr lang="ko-KR" altLang="en-US" dirty="0" err="1"/>
              <a:t>br</a:t>
            </a:r>
            <a:r>
              <a:rPr lang="ko-KR" altLang="en-US" dirty="0"/>
              <a:t>&gt; &lt;</a:t>
            </a:r>
            <a:r>
              <a:rPr lang="ko-KR" altLang="en-US" dirty="0" err="1"/>
              <a:t>a</a:t>
            </a:r>
            <a:r>
              <a:rPr lang="ko-KR" altLang="en-US" dirty="0"/>
              <a:t>&gt;{{</a:t>
            </a:r>
            <a:r>
              <a:rPr lang="ko-KR" altLang="en-US" dirty="0" err="1"/>
              <a:t>today_news</a:t>
            </a:r>
            <a:r>
              <a:rPr lang="ko-KR" altLang="en-US" dirty="0"/>
              <a:t>[4].</a:t>
            </a:r>
            <a:r>
              <a:rPr lang="ko-KR" altLang="en-US" dirty="0" err="1"/>
              <a:t>today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&gt;&lt;/</a:t>
            </a:r>
            <a:r>
              <a:rPr lang="ko-KR" altLang="en-US" dirty="0" err="1"/>
              <a:t>li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&lt;/</a:t>
            </a:r>
            <a:r>
              <a:rPr lang="ko-KR" altLang="en-US" dirty="0" err="1"/>
              <a:t>ul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&lt;/</a:t>
            </a:r>
            <a:r>
              <a:rPr lang="ko-KR" altLang="en-US" dirty="0" err="1"/>
              <a:t>div</a:t>
            </a:r>
            <a:r>
              <a:rPr lang="ko-KR" altLang="en-US" dirty="0"/>
              <a:t>&gt;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91D849-5391-4EDC-88C4-59B4C08CB98A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190068-4DB9-4C87-8C45-7922E7C9D50F}"/>
              </a:ext>
            </a:extLst>
          </p:cNvPr>
          <p:cNvSpPr/>
          <p:nvPr/>
        </p:nvSpPr>
        <p:spPr>
          <a:xfrm>
            <a:off x="2339301" y="410906"/>
            <a:ext cx="61236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이번주 진행상황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474E67B-6273-401B-9AC4-B9E15F104E66}"/>
              </a:ext>
            </a:extLst>
          </p:cNvPr>
          <p:cNvSpPr/>
          <p:nvPr/>
        </p:nvSpPr>
        <p:spPr>
          <a:xfrm>
            <a:off x="3361552" y="1087394"/>
            <a:ext cx="5049281" cy="1565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뉴스 가져오는 소스 코드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Href</a:t>
            </a:r>
            <a:r>
              <a:rPr lang="ko-KR" altLang="en-US" sz="1400" b="1" dirty="0">
                <a:solidFill>
                  <a:schemeClr val="tx1"/>
                </a:solidFill>
              </a:rPr>
              <a:t>는 </a:t>
            </a:r>
            <a:r>
              <a:rPr lang="en-US" altLang="ko-KR" sz="1400" b="1" dirty="0" err="1">
                <a:solidFill>
                  <a:schemeClr val="tx1"/>
                </a:solidFill>
              </a:rPr>
              <a:t>today_news</a:t>
            </a:r>
            <a:r>
              <a:rPr lang="ko-KR" altLang="en-US" sz="1400" b="1" dirty="0">
                <a:solidFill>
                  <a:schemeClr val="tx1"/>
                </a:solidFill>
              </a:rPr>
              <a:t>라고 보내준 </a:t>
            </a:r>
            <a:r>
              <a:rPr lang="ko-KR" altLang="en-US" sz="1400" b="1" dirty="0" err="1">
                <a:solidFill>
                  <a:schemeClr val="tx1"/>
                </a:solidFill>
              </a:rPr>
              <a:t>변수중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번째 행의 </a:t>
            </a:r>
            <a:r>
              <a:rPr lang="en-US" altLang="ko-KR" sz="1400" b="1" dirty="0" err="1">
                <a:solidFill>
                  <a:schemeClr val="tx1"/>
                </a:solidFill>
              </a:rPr>
              <a:t>href</a:t>
            </a:r>
            <a:r>
              <a:rPr lang="ko-KR" altLang="en-US" sz="1400" b="1" dirty="0">
                <a:solidFill>
                  <a:schemeClr val="tx1"/>
                </a:solidFill>
              </a:rPr>
              <a:t>컬럼의 내용을 링크 주고 </a:t>
            </a:r>
            <a:r>
              <a:rPr lang="en-US" altLang="ko-KR" sz="1400" b="1" dirty="0" err="1">
                <a:solidFill>
                  <a:schemeClr val="tx1"/>
                </a:solidFill>
              </a:rPr>
              <a:t>href</a:t>
            </a:r>
            <a:r>
              <a:rPr lang="ko-KR" altLang="en-US" sz="1400" b="1" dirty="0">
                <a:solidFill>
                  <a:schemeClr val="tx1"/>
                </a:solidFill>
              </a:rPr>
              <a:t>는 </a:t>
            </a:r>
            <a:r>
              <a:rPr lang="ko-KR" altLang="en-US" sz="1400" b="1" dirty="0" err="1">
                <a:solidFill>
                  <a:schemeClr val="tx1"/>
                </a:solidFill>
              </a:rPr>
              <a:t>눌렀을때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그 주소로 이동시켜주는 </a:t>
            </a:r>
            <a:r>
              <a:rPr lang="en-US" altLang="ko-KR" sz="1400" b="1" dirty="0">
                <a:solidFill>
                  <a:schemeClr val="tx1"/>
                </a:solidFill>
              </a:rPr>
              <a:t>html </a:t>
            </a:r>
            <a:r>
              <a:rPr lang="ko-KR" altLang="en-US" sz="1400" b="1" dirty="0">
                <a:solidFill>
                  <a:schemeClr val="tx1"/>
                </a:solidFill>
              </a:rPr>
              <a:t>형식입니다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&lt;a&gt; </a:t>
            </a:r>
            <a:r>
              <a:rPr lang="ko-KR" altLang="en-US" sz="1400" b="1" dirty="0">
                <a:solidFill>
                  <a:schemeClr val="tx1"/>
                </a:solidFill>
              </a:rPr>
              <a:t>문서를 연결하는 태그의 </a:t>
            </a:r>
            <a:r>
              <a:rPr lang="en-US" altLang="ko-KR" sz="1400" b="1" dirty="0">
                <a:solidFill>
                  <a:schemeClr val="tx1"/>
                </a:solidFill>
              </a:rPr>
              <a:t>html </a:t>
            </a:r>
            <a:r>
              <a:rPr lang="ko-KR" altLang="en-US" sz="1400" b="1" dirty="0">
                <a:solidFill>
                  <a:schemeClr val="tx1"/>
                </a:solidFill>
              </a:rPr>
              <a:t>형식입니다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href</a:t>
            </a:r>
            <a:r>
              <a:rPr lang="ko-KR" altLang="en-US" sz="1400" b="1" dirty="0">
                <a:solidFill>
                  <a:schemeClr val="tx1"/>
                </a:solidFill>
              </a:rPr>
              <a:t>의 속성을 가지고 있습니다</a:t>
            </a:r>
            <a:r>
              <a:rPr lang="en-US" altLang="ko-KR" sz="1400" b="1" dirty="0">
                <a:solidFill>
                  <a:schemeClr val="tx1"/>
                </a:solidFill>
              </a:rPr>
              <a:t>.)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en-US" altLang="ko-KR" sz="1400" b="1" dirty="0" err="1">
                <a:solidFill>
                  <a:schemeClr val="tx1"/>
                </a:solidFill>
              </a:rPr>
              <a:t>br</a:t>
            </a:r>
            <a:r>
              <a:rPr lang="en-US" altLang="ko-KR" sz="1400" b="1" dirty="0">
                <a:solidFill>
                  <a:schemeClr val="tx1"/>
                </a:solidFill>
              </a:rPr>
              <a:t>&gt; </a:t>
            </a:r>
            <a:r>
              <a:rPr lang="ko-KR" altLang="en-US" sz="1400" b="1" dirty="0" err="1">
                <a:solidFill>
                  <a:schemeClr val="tx1"/>
                </a:solidFill>
              </a:rPr>
              <a:t>엔터</a:t>
            </a:r>
            <a:r>
              <a:rPr lang="ko-KR" altLang="en-US" sz="1400" b="1" dirty="0">
                <a:solidFill>
                  <a:schemeClr val="tx1"/>
                </a:solidFill>
              </a:rPr>
              <a:t> 형식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248930" y="3303373"/>
            <a:ext cx="2298356" cy="321276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589EB8-D47D-4611-8809-E768F9410D23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496848" y="3147742"/>
            <a:ext cx="2386381" cy="4556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474E67B-6273-401B-9AC4-B9E15F104E66}"/>
              </a:ext>
            </a:extLst>
          </p:cNvPr>
          <p:cNvSpPr/>
          <p:nvPr/>
        </p:nvSpPr>
        <p:spPr>
          <a:xfrm>
            <a:off x="6883229" y="2876781"/>
            <a:ext cx="4279041" cy="541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파싱하여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</a:rPr>
              <a:t>디비에</a:t>
            </a:r>
            <a:r>
              <a:rPr lang="ko-KR" altLang="en-US" sz="1400" b="1" dirty="0">
                <a:solidFill>
                  <a:schemeClr val="tx1"/>
                </a:solidFill>
              </a:rPr>
              <a:t> 넣은 </a:t>
            </a:r>
            <a:r>
              <a:rPr lang="ko-KR" altLang="en-US" sz="1400" b="1" dirty="0" err="1">
                <a:solidFill>
                  <a:schemeClr val="tx1"/>
                </a:solidFill>
              </a:rPr>
              <a:t>천식관련된</a:t>
            </a:r>
            <a:r>
              <a:rPr lang="ko-KR" altLang="en-US" sz="1400" b="1" dirty="0">
                <a:solidFill>
                  <a:schemeClr val="tx1"/>
                </a:solidFill>
              </a:rPr>
              <a:t> 뉴스</a:t>
            </a:r>
            <a:r>
              <a:rPr lang="en-US" altLang="ko-KR" sz="1400" b="1" dirty="0">
                <a:solidFill>
                  <a:schemeClr val="tx1"/>
                </a:solidFill>
              </a:rPr>
              <a:t>link(</a:t>
            </a:r>
            <a:r>
              <a:rPr lang="en-US" altLang="ko-KR" sz="1400" b="1" dirty="0" err="1">
                <a:solidFill>
                  <a:schemeClr val="tx1"/>
                </a:solidFill>
              </a:rPr>
              <a:t>href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</a:rPr>
              <a:t>테이블에 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</a:rPr>
              <a:t>컬럼을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html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a </a:t>
            </a:r>
            <a:r>
              <a:rPr lang="en-US" altLang="ko-KR" sz="1400" b="1" dirty="0" err="1">
                <a:solidFill>
                  <a:schemeClr val="tx1"/>
                </a:solidFill>
              </a:rPr>
              <a:t>href</a:t>
            </a:r>
            <a:r>
              <a:rPr lang="ko-KR" altLang="en-US" sz="1400" b="1" dirty="0">
                <a:solidFill>
                  <a:schemeClr val="tx1"/>
                </a:solidFill>
              </a:rPr>
              <a:t>링크에  집어넣음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59492" y="3587578"/>
            <a:ext cx="2298356" cy="321276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589EB8-D47D-4611-8809-E768F9410D23}"/>
              </a:ext>
            </a:extLst>
          </p:cNvPr>
          <p:cNvCxnSpPr>
            <a:cxnSpLocks/>
          </p:cNvCxnSpPr>
          <p:nvPr/>
        </p:nvCxnSpPr>
        <p:spPr>
          <a:xfrm>
            <a:off x="2537254" y="3896497"/>
            <a:ext cx="4407243" cy="1565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474E67B-6273-401B-9AC4-B9E15F104E66}"/>
              </a:ext>
            </a:extLst>
          </p:cNvPr>
          <p:cNvSpPr/>
          <p:nvPr/>
        </p:nvSpPr>
        <p:spPr>
          <a:xfrm>
            <a:off x="6920298" y="3803538"/>
            <a:ext cx="4279041" cy="541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파싱하여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</a:rPr>
              <a:t>디비에</a:t>
            </a:r>
            <a:r>
              <a:rPr lang="ko-KR" altLang="en-US" sz="1400" b="1" dirty="0">
                <a:solidFill>
                  <a:schemeClr val="tx1"/>
                </a:solidFill>
              </a:rPr>
              <a:t> 넣은 </a:t>
            </a:r>
            <a:r>
              <a:rPr lang="ko-KR" altLang="en-US" sz="1400" b="1" dirty="0" err="1">
                <a:solidFill>
                  <a:schemeClr val="tx1"/>
                </a:solidFill>
              </a:rPr>
              <a:t>천식관련된</a:t>
            </a:r>
            <a:r>
              <a:rPr lang="ko-KR" altLang="en-US" sz="1400" b="1" dirty="0">
                <a:solidFill>
                  <a:schemeClr val="tx1"/>
                </a:solidFill>
              </a:rPr>
              <a:t> 뉴스 타이틀</a:t>
            </a:r>
            <a:r>
              <a:rPr lang="en-US" altLang="ko-KR" sz="1400" b="1" dirty="0">
                <a:solidFill>
                  <a:schemeClr val="tx1"/>
                </a:solidFill>
              </a:rPr>
              <a:t>(title)</a:t>
            </a:r>
            <a:r>
              <a:rPr lang="ko-KR" altLang="en-US" sz="1400" b="1" dirty="0">
                <a:solidFill>
                  <a:schemeClr val="tx1"/>
                </a:solidFill>
              </a:rPr>
              <a:t>테이블의 해당 </a:t>
            </a:r>
            <a:r>
              <a:rPr lang="ko-KR" altLang="en-US" sz="1400" b="1" dirty="0" err="1">
                <a:solidFill>
                  <a:schemeClr val="tx1"/>
                </a:solidFill>
              </a:rPr>
              <a:t>컬럼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143633" y="3608172"/>
            <a:ext cx="2298356" cy="321276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474E67B-6273-401B-9AC4-B9E15F104E66}"/>
              </a:ext>
            </a:extLst>
          </p:cNvPr>
          <p:cNvSpPr/>
          <p:nvPr/>
        </p:nvSpPr>
        <p:spPr>
          <a:xfrm>
            <a:off x="6952735" y="4816792"/>
            <a:ext cx="4205416" cy="541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천식관련된</a:t>
            </a:r>
            <a:r>
              <a:rPr lang="ko-KR" altLang="en-US" sz="1400" b="1" dirty="0">
                <a:solidFill>
                  <a:schemeClr val="tx1"/>
                </a:solidFill>
              </a:rPr>
              <a:t> 뉴스 </a:t>
            </a:r>
            <a:r>
              <a:rPr lang="en-US" altLang="ko-KR" sz="1400" b="1" dirty="0">
                <a:solidFill>
                  <a:schemeClr val="tx1"/>
                </a:solidFill>
              </a:rPr>
              <a:t>(today)</a:t>
            </a:r>
            <a:r>
              <a:rPr lang="ko-KR" altLang="en-US" sz="1400" b="1" dirty="0">
                <a:solidFill>
                  <a:schemeClr val="tx1"/>
                </a:solidFill>
              </a:rPr>
              <a:t>테이블 해당 링크에 날짜 테이블 의 해당 </a:t>
            </a:r>
            <a:r>
              <a:rPr lang="ko-KR" altLang="en-US" sz="1400" b="1" dirty="0" err="1">
                <a:solidFill>
                  <a:schemeClr val="tx1"/>
                </a:solidFill>
              </a:rPr>
              <a:t>컬럼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F589EB8-D47D-4611-8809-E768F9410D2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025081" y="3945924"/>
            <a:ext cx="1927654" cy="11418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6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 animBg="1"/>
      <p:bldP spid="4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75214" y="505893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2791102" y="136561"/>
            <a:ext cx="6123667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3000" b="1" dirty="0" smtClean="0">
                <a:solidFill>
                  <a:srgbClr val="44546A">
                    <a:lumMod val="75000"/>
                  </a:srgbClr>
                </a:solidFill>
              </a:rPr>
              <a:t>이번주 진행상황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8D0FEC-4155-40A1-974B-D2C8D2449DF0}"/>
              </a:ext>
            </a:extLst>
          </p:cNvPr>
          <p:cNvSpPr/>
          <p:nvPr/>
        </p:nvSpPr>
        <p:spPr>
          <a:xfrm>
            <a:off x="3253067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6862" y="850201"/>
            <a:ext cx="973916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&lt; form  id = " star "  action = " http : // localhost : 9000 "  method = " POST " &gt;</a:t>
            </a:r>
          </a:p>
          <a:p>
            <a:r>
              <a:rPr lang="en-US" altLang="ko-KR" dirty="0" smtClean="0"/>
              <a:t>                  </a:t>
            </a:r>
          </a:p>
          <a:p>
            <a:r>
              <a:rPr lang="en-US" altLang="ko-KR" dirty="0" smtClean="0"/>
              <a:t>            </a:t>
            </a:r>
            <a:r>
              <a:rPr lang="ko-KR" altLang="en-US" dirty="0" err="1" smtClean="0"/>
              <a:t>별점을</a:t>
            </a:r>
            <a:r>
              <a:rPr lang="ko-KR" altLang="en-US" dirty="0" smtClean="0"/>
              <a:t> 받으면 지정해둔 위치로 </a:t>
            </a:r>
            <a:r>
              <a:rPr lang="ko-KR" altLang="en-US" dirty="0" err="1" smtClean="0"/>
              <a:t>별점</a:t>
            </a:r>
            <a:r>
              <a:rPr lang="ko-KR" altLang="en-US" dirty="0" smtClean="0"/>
              <a:t> 데이터를 전송하기 위한 명령문</a:t>
            </a:r>
            <a:endParaRPr lang="en-US" altLang="ko-KR" dirty="0"/>
          </a:p>
          <a:p>
            <a:r>
              <a:rPr lang="en-US" altLang="ko-KR" sz="1600" dirty="0" smtClean="0"/>
              <a:t>&lt; input  type = " radio "  name = " stars "  id = " star-null " value = " 0 " &gt;</a:t>
            </a:r>
          </a:p>
          <a:p>
            <a:r>
              <a:rPr lang="en-US" altLang="ko-KR" sz="1600" dirty="0" smtClean="0"/>
              <a:t>                  &lt; input  type = " radio "  name = " stars "  id = " star-1 " value = " 1 " &gt; 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 smtClean="0"/>
              <a:t>			           …</a:t>
            </a:r>
          </a:p>
          <a:p>
            <a:r>
              <a:rPr lang="en-US" altLang="ko-KR" sz="1600" dirty="0" smtClean="0"/>
              <a:t>                  &lt; input  type = " radio "  name = " stars "  id = " star-5 " value = " 5 " &gt;</a:t>
            </a:r>
          </a:p>
          <a:p>
            <a:r>
              <a:rPr lang="en-US" altLang="ko-KR" sz="1600" dirty="0" smtClean="0"/>
              <a:t>             &lt; section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&gt;</a:t>
            </a:r>
          </a:p>
          <a:p>
            <a:r>
              <a:rPr lang="en-US" altLang="ko-KR" sz="1600" dirty="0" smtClean="0"/>
              <a:t>                 &lt; label  for = " star-1 " &gt;</a:t>
            </a:r>
          </a:p>
          <a:p>
            <a:r>
              <a:rPr lang="en-US" altLang="ko-KR" sz="1600" dirty="0" smtClean="0"/>
              <a:t>                      &lt; </a:t>
            </a:r>
            <a:r>
              <a:rPr lang="en-US" altLang="ko-KR" sz="1600" dirty="0" err="1" smtClean="0"/>
              <a:t>svg</a:t>
            </a:r>
            <a:r>
              <a:rPr lang="en-US" altLang="ko-KR" sz="1600" dirty="0" smtClean="0"/>
              <a:t>  width = " 255 "  height = " 240 "  </a:t>
            </a:r>
            <a:r>
              <a:rPr lang="en-US" altLang="ko-KR" sz="1600" dirty="0" err="1" smtClean="0"/>
              <a:t>viewBox</a:t>
            </a:r>
            <a:r>
              <a:rPr lang="en-US" altLang="ko-KR" sz="1600" dirty="0" smtClean="0"/>
              <a:t> = " 0 0 51 48 " &gt;</a:t>
            </a:r>
          </a:p>
          <a:p>
            <a:r>
              <a:rPr lang="en-US" altLang="ko-KR" sz="1600" dirty="0" smtClean="0"/>
              <a:t>&lt;/ section &gt;</a:t>
            </a:r>
          </a:p>
          <a:p>
            <a:r>
              <a:rPr lang="en-US" altLang="ko-KR" sz="1600" dirty="0" smtClean="0"/>
              <a:t>&lt;/ script &gt;</a:t>
            </a:r>
          </a:p>
          <a:p>
            <a:r>
              <a:rPr lang="en-US" altLang="ko-KR" sz="1600" dirty="0" smtClean="0"/>
              <a:t>             &lt; p &gt; &lt; input  type = " text "  name = " title "  placeholder = " name " &gt;</a:t>
            </a:r>
          </a:p>
          <a:p>
            <a:r>
              <a:rPr lang="en-US" altLang="ko-KR" sz="1600" dirty="0" smtClean="0"/>
              <a:t>                 &lt; input  type = " submit " &gt; &lt;/ p &gt;</a:t>
            </a:r>
          </a:p>
          <a:p>
            <a:r>
              <a:rPr lang="en-US" altLang="ko-KR" sz="1600" dirty="0" smtClean="0"/>
              <a:t>        &lt;/ form &gt;</a:t>
            </a:r>
          </a:p>
        </p:txBody>
      </p:sp>
      <p:sp>
        <p:nvSpPr>
          <p:cNvPr id="9" name="위로 굽은 화살표 8"/>
          <p:cNvSpPr/>
          <p:nvPr/>
        </p:nvSpPr>
        <p:spPr>
          <a:xfrm rot="5400000">
            <a:off x="1210235" y="1336890"/>
            <a:ext cx="295836" cy="21686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565341" y="673140"/>
            <a:ext cx="2124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Post</a:t>
            </a:r>
            <a:r>
              <a:rPr lang="ko-KR" altLang="en-US" dirty="0" smtClean="0"/>
              <a:t>는 많은 양의 데이터를 보내기에 적합하고 </a:t>
            </a:r>
            <a:r>
              <a:rPr lang="en-US" altLang="ko-KR" dirty="0" smtClean="0"/>
              <a:t>form</a:t>
            </a:r>
            <a:r>
              <a:rPr lang="ko-KR" altLang="en-US" dirty="0" smtClean="0"/>
              <a:t>을 이용해서 </a:t>
            </a:r>
            <a:r>
              <a:rPr lang="en-US" altLang="ko-KR" dirty="0" smtClean="0"/>
              <a:t>submit</a:t>
            </a:r>
            <a:r>
              <a:rPr lang="ko-KR" altLang="en-US" dirty="0" smtClean="0"/>
              <a:t>을 하는 형태입니다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086165" y="850201"/>
            <a:ext cx="959223" cy="3510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9045388" y="850201"/>
            <a:ext cx="51995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24645" y="4737317"/>
            <a:ext cx="6127972" cy="1754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GET</a:t>
            </a:r>
            <a:r>
              <a:rPr lang="ko-KR" altLang="en-US" dirty="0"/>
              <a:t>은 </a:t>
            </a:r>
            <a:r>
              <a:rPr lang="ko-KR" altLang="en-US" dirty="0" err="1"/>
              <a:t>주소줄에</a:t>
            </a:r>
            <a:r>
              <a:rPr lang="ko-KR" altLang="en-US" dirty="0"/>
              <a:t> 값이 </a:t>
            </a:r>
            <a:r>
              <a:rPr lang="en-US" altLang="ko-KR" dirty="0"/>
              <a:t>?</a:t>
            </a:r>
            <a:r>
              <a:rPr lang="ko-KR" altLang="en-US" dirty="0"/>
              <a:t>뒤에 쌍으로 </a:t>
            </a:r>
            <a:r>
              <a:rPr lang="ko-KR" altLang="en-US" dirty="0" err="1"/>
              <a:t>이어붙고</a:t>
            </a:r>
            <a:r>
              <a:rPr lang="ko-KR" altLang="en-US" dirty="0"/>
              <a:t> </a:t>
            </a:r>
            <a:r>
              <a:rPr lang="en-US" altLang="ko-KR" dirty="0"/>
              <a:t>POST</a:t>
            </a:r>
            <a:r>
              <a:rPr lang="ko-KR" altLang="en-US" dirty="0"/>
              <a:t>는 숨겨져서</a:t>
            </a:r>
            <a:r>
              <a:rPr lang="en-US" altLang="ko-KR" dirty="0"/>
              <a:t>(body</a:t>
            </a:r>
            <a:r>
              <a:rPr lang="ko-KR" altLang="en-US" dirty="0"/>
              <a:t>안에</a:t>
            </a:r>
            <a:r>
              <a:rPr lang="en-US" altLang="ko-KR" dirty="0"/>
              <a:t>) </a:t>
            </a:r>
            <a:r>
              <a:rPr lang="ko-KR" altLang="en-US" dirty="0"/>
              <a:t>보내진다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 </a:t>
            </a:r>
            <a:r>
              <a:rPr lang="en-US" altLang="ko-KR" dirty="0"/>
              <a:t>http://url/bbslist.html?id=5&amp;pagenum=2 </a:t>
            </a:r>
            <a:r>
              <a:rPr lang="ko-KR" altLang="en-US" dirty="0"/>
              <a:t>같이 하는 것이 </a:t>
            </a:r>
            <a:r>
              <a:rPr lang="en-US" altLang="ko-KR" dirty="0"/>
              <a:t>GET</a:t>
            </a:r>
            <a:r>
              <a:rPr lang="ko-KR" altLang="en-US" dirty="0"/>
              <a:t>방식이고 </a:t>
            </a:r>
            <a:r>
              <a:rPr lang="en-US" altLang="ko-KR" dirty="0"/>
              <a:t>form</a:t>
            </a:r>
            <a:r>
              <a:rPr lang="ko-KR" altLang="en-US" dirty="0"/>
              <a:t>을 이용해서 </a:t>
            </a:r>
            <a:r>
              <a:rPr lang="en-US" altLang="ko-KR" dirty="0"/>
              <a:t>submit</a:t>
            </a:r>
            <a:r>
              <a:rPr lang="ko-KR" altLang="en-US" dirty="0"/>
              <a:t>을 하는 형태가 </a:t>
            </a:r>
            <a:r>
              <a:rPr lang="en-US" altLang="ko-KR" dirty="0"/>
              <a:t>POST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69260" y="4781400"/>
            <a:ext cx="167640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Post </a:t>
            </a:r>
            <a:r>
              <a:rPr lang="ko-KR" altLang="en-US" dirty="0" err="1" smtClean="0"/>
              <a:t>부가설명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755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554830" y="348766"/>
            <a:ext cx="6123667" cy="1100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3.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선정한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질병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elected type of disease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-1845128" y="-1429314"/>
            <a:ext cx="1448053" cy="88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prstClr val="white">
                    <a:lumMod val="75000"/>
                  </a:prstClr>
                </a:solidFill>
              </a:rPr>
              <a:t>CONTENTS A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9C9C04A-6C1A-4674-AEC7-B88F0F0DBDC2}"/>
              </a:ext>
            </a:extLst>
          </p:cNvPr>
          <p:cNvSpPr/>
          <p:nvPr/>
        </p:nvSpPr>
        <p:spPr>
          <a:xfrm>
            <a:off x="321194" y="3038452"/>
            <a:ext cx="2170518" cy="217051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832158B-06CD-4EF0-8771-32CA04A77CF3}"/>
              </a:ext>
            </a:extLst>
          </p:cNvPr>
          <p:cNvSpPr/>
          <p:nvPr/>
        </p:nvSpPr>
        <p:spPr>
          <a:xfrm>
            <a:off x="495934" y="3213192"/>
            <a:ext cx="1821037" cy="1821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A7BBE9-4DE4-4C1A-B8C3-842E3BB91B2F}"/>
              </a:ext>
            </a:extLst>
          </p:cNvPr>
          <p:cNvSpPr/>
          <p:nvPr/>
        </p:nvSpPr>
        <p:spPr>
          <a:xfrm>
            <a:off x="229671" y="3372079"/>
            <a:ext cx="2353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천식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Asthma</a:t>
            </a:r>
          </a:p>
        </p:txBody>
      </p:sp>
      <p:sp>
        <p:nvSpPr>
          <p:cNvPr id="38" name="모서리가 둥근 직사각형 33">
            <a:extLst>
              <a:ext uri="{FF2B5EF4-FFF2-40B4-BE49-F238E27FC236}">
                <a16:creationId xmlns:a16="http://schemas.microsoft.com/office/drawing/2014/main" id="{0726D1D5-2906-4AB2-844B-5D016CE0C25A}"/>
              </a:ext>
            </a:extLst>
          </p:cNvPr>
          <p:cNvSpPr/>
          <p:nvPr/>
        </p:nvSpPr>
        <p:spPr>
          <a:xfrm>
            <a:off x="3221317" y="1645380"/>
            <a:ext cx="8456868" cy="106776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32">
            <a:extLst>
              <a:ext uri="{FF2B5EF4-FFF2-40B4-BE49-F238E27FC236}">
                <a16:creationId xmlns:a16="http://schemas.microsoft.com/office/drawing/2014/main" id="{315BC9CC-77DC-4F4F-973C-EFD5ED1F75F7}"/>
              </a:ext>
            </a:extLst>
          </p:cNvPr>
          <p:cNvSpPr/>
          <p:nvPr/>
        </p:nvSpPr>
        <p:spPr>
          <a:xfrm>
            <a:off x="2816148" y="1530618"/>
            <a:ext cx="8876997" cy="161715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33">
            <a:extLst>
              <a:ext uri="{FF2B5EF4-FFF2-40B4-BE49-F238E27FC236}">
                <a16:creationId xmlns:a16="http://schemas.microsoft.com/office/drawing/2014/main" id="{3AB0CFD4-766E-40E4-A263-3FC1F563ECF1}"/>
              </a:ext>
            </a:extLst>
          </p:cNvPr>
          <p:cNvSpPr/>
          <p:nvPr/>
        </p:nvSpPr>
        <p:spPr>
          <a:xfrm>
            <a:off x="3015683" y="1693693"/>
            <a:ext cx="8456868" cy="134660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2EBC658-905B-4DCB-9FC0-A2A29AD7BEC8}"/>
              </a:ext>
            </a:extLst>
          </p:cNvPr>
          <p:cNvSpPr txBox="1"/>
          <p:nvPr/>
        </p:nvSpPr>
        <p:spPr>
          <a:xfrm>
            <a:off x="3098341" y="1673780"/>
            <a:ext cx="8594804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천식이란 폐 속에 있는 기관지가 아주 예민해진 상태로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때때로 기관지가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좁아져숨이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차고 가랑가랑하는 숨소리가 들리면서 기침을 심하게 하는 증상으로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환자는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월부터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월까지 증가 하며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월부터 하락 하는 것 나타난다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모서리가 둥근 직사각형 32">
            <a:extLst>
              <a:ext uri="{FF2B5EF4-FFF2-40B4-BE49-F238E27FC236}">
                <a16:creationId xmlns:a16="http://schemas.microsoft.com/office/drawing/2014/main" id="{A8C43F23-A84F-4107-B084-31CC811742A5}"/>
              </a:ext>
            </a:extLst>
          </p:cNvPr>
          <p:cNvSpPr/>
          <p:nvPr/>
        </p:nvSpPr>
        <p:spPr>
          <a:xfrm>
            <a:off x="2816148" y="3293655"/>
            <a:ext cx="8876997" cy="1621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33">
            <a:extLst>
              <a:ext uri="{FF2B5EF4-FFF2-40B4-BE49-F238E27FC236}">
                <a16:creationId xmlns:a16="http://schemas.microsoft.com/office/drawing/2014/main" id="{1278E7A2-1887-41D9-9608-C4568DF58BED}"/>
              </a:ext>
            </a:extLst>
          </p:cNvPr>
          <p:cNvSpPr/>
          <p:nvPr/>
        </p:nvSpPr>
        <p:spPr>
          <a:xfrm>
            <a:off x="3031301" y="3489899"/>
            <a:ext cx="8441250" cy="121892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70D95F6-D174-4661-A475-58480539EE02}"/>
              </a:ext>
            </a:extLst>
          </p:cNvPr>
          <p:cNvSpPr txBox="1"/>
          <p:nvPr/>
        </p:nvSpPr>
        <p:spPr>
          <a:xfrm>
            <a:off x="3092351" y="3429948"/>
            <a:ext cx="844125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예방법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 관리를 통해 원인 물질과 악화 인자를 피해야 한다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증상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숨쉬기 어려움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호흡 시 바람 세는 소리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가슴이 답답할 때 등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 바로 병원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모서리가 둥근 직사각형 32">
            <a:extLst>
              <a:ext uri="{FF2B5EF4-FFF2-40B4-BE49-F238E27FC236}">
                <a16:creationId xmlns:a16="http://schemas.microsoft.com/office/drawing/2014/main" id="{A8C43F23-A84F-4107-B084-31CC811742A5}"/>
              </a:ext>
            </a:extLst>
          </p:cNvPr>
          <p:cNvSpPr/>
          <p:nvPr/>
        </p:nvSpPr>
        <p:spPr>
          <a:xfrm>
            <a:off x="2816148" y="5059209"/>
            <a:ext cx="8862037" cy="1621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33">
            <a:extLst>
              <a:ext uri="{FF2B5EF4-FFF2-40B4-BE49-F238E27FC236}">
                <a16:creationId xmlns:a16="http://schemas.microsoft.com/office/drawing/2014/main" id="{1278E7A2-1887-41D9-9608-C4568DF58BED}"/>
              </a:ext>
            </a:extLst>
          </p:cNvPr>
          <p:cNvSpPr/>
          <p:nvPr/>
        </p:nvSpPr>
        <p:spPr>
          <a:xfrm>
            <a:off x="3031301" y="5255453"/>
            <a:ext cx="8442616" cy="121892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0D95F6-D174-4661-A475-58480539EE02}"/>
              </a:ext>
            </a:extLst>
          </p:cNvPr>
          <p:cNvSpPr txBox="1"/>
          <p:nvPr/>
        </p:nvSpPr>
        <p:spPr>
          <a:xfrm>
            <a:off x="3031301" y="5223668"/>
            <a:ext cx="844125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치료방법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약물요법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:1)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증상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완화제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기관지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확장제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2)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질병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조절제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면역요법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환경관리하여 원인 피하기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최소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 이상 지속 해야한다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19E078D-FDED-4E26-AFBB-996E08FC0D56}"/>
              </a:ext>
            </a:extLst>
          </p:cNvPr>
          <p:cNvSpPr/>
          <p:nvPr/>
        </p:nvSpPr>
        <p:spPr>
          <a:xfrm>
            <a:off x="2366413" y="26557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40644568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439504" y="544946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2934543" y="193583"/>
            <a:ext cx="6123667" cy="7848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3000" b="1" dirty="0" smtClean="0">
                <a:solidFill>
                  <a:srgbClr val="44546A">
                    <a:lumMod val="75000"/>
                  </a:srgbClr>
                </a:solidFill>
              </a:rPr>
              <a:t>이번주 진행상황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8D0FEC-4155-40A1-974B-D2C8D2449DF0}"/>
              </a:ext>
            </a:extLst>
          </p:cNvPr>
          <p:cNvSpPr/>
          <p:nvPr/>
        </p:nvSpPr>
        <p:spPr>
          <a:xfrm>
            <a:off x="3253067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0525" y="1352771"/>
            <a:ext cx="9476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저희는 </a:t>
            </a:r>
            <a:r>
              <a:rPr lang="ko-KR" altLang="en-US" dirty="0" err="1" smtClean="0"/>
              <a:t>크롤링</a:t>
            </a:r>
            <a:r>
              <a:rPr lang="ko-KR" altLang="en-US" dirty="0" smtClean="0"/>
              <a:t> 해온 뉴스를 가지고 베스트 뉴스 일반 뉴스 예전 뉴스로 나누어</a:t>
            </a:r>
            <a:endParaRPr lang="en-US" altLang="ko-KR" dirty="0" smtClean="0"/>
          </a:p>
          <a:p>
            <a:r>
              <a:rPr lang="ko-KR" altLang="en-US" dirty="0" smtClean="0"/>
              <a:t>일반 뉴스나 예전 뉴스를 보고 평점을 많이 받은 뉴스를 베스트 뉴스에 올려주어 사람들이</a:t>
            </a:r>
            <a:endParaRPr lang="en-US" altLang="ko-KR" dirty="0" smtClean="0"/>
          </a:p>
          <a:p>
            <a:r>
              <a:rPr lang="ko-KR" altLang="en-US" dirty="0" smtClean="0"/>
              <a:t>많이 선정한 기사를 처음 온 분들에게 보여주기 위해 </a:t>
            </a:r>
            <a:r>
              <a:rPr lang="ko-KR" altLang="en-US" dirty="0" err="1" smtClean="0"/>
              <a:t>별점체계를</a:t>
            </a:r>
            <a:r>
              <a:rPr lang="ko-KR" altLang="en-US" dirty="0" smtClean="0"/>
              <a:t> 사용 하려 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8056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94680" y="510679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044893" y="100208"/>
            <a:ext cx="612366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200" b="1" dirty="0" smtClean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이번주 진행상황 화면</a:t>
            </a:r>
            <a:endParaRPr lang="en-US" altLang="ko-KR" sz="2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8D0FEC-4155-40A1-974B-D2C8D2449DF0}"/>
              </a:ext>
            </a:extLst>
          </p:cNvPr>
          <p:cNvSpPr/>
          <p:nvPr/>
        </p:nvSpPr>
        <p:spPr>
          <a:xfrm>
            <a:off x="3253067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56" y="840811"/>
            <a:ext cx="10243033" cy="565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543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94680" y="510679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039638" y="316038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</a:rPr>
              <a:t>7-2)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</a:rPr>
              <a:t>이번주 실행영상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/>
              <a:t>Execution video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8D0FEC-4155-40A1-974B-D2C8D2449DF0}"/>
              </a:ext>
            </a:extLst>
          </p:cNvPr>
          <p:cNvSpPr/>
          <p:nvPr/>
        </p:nvSpPr>
        <p:spPr>
          <a:xfrm>
            <a:off x="3253067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2154324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96002" y="476083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039638" y="399065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</a:rPr>
              <a:t>8-1)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</a:rPr>
              <a:t>개발 일정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</a:rPr>
              <a:t>Execution Schedule</a:t>
            </a:r>
            <a:endParaRPr lang="ko-KR" alt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CDE289E-1DD1-460B-A07C-7BD741337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835388"/>
              </p:ext>
            </p:extLst>
          </p:nvPr>
        </p:nvGraphicFramePr>
        <p:xfrm>
          <a:off x="683116" y="1504824"/>
          <a:ext cx="10902819" cy="4743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330">
                  <a:extLst>
                    <a:ext uri="{9D8B030D-6E8A-4147-A177-3AD203B41FA5}">
                      <a16:colId xmlns:a16="http://schemas.microsoft.com/office/drawing/2014/main" val="720510988"/>
                    </a:ext>
                  </a:extLst>
                </a:gridCol>
                <a:gridCol w="681786">
                  <a:extLst>
                    <a:ext uri="{9D8B030D-6E8A-4147-A177-3AD203B41FA5}">
                      <a16:colId xmlns:a16="http://schemas.microsoft.com/office/drawing/2014/main" val="2570706147"/>
                    </a:ext>
                  </a:extLst>
                </a:gridCol>
                <a:gridCol w="733165">
                  <a:extLst>
                    <a:ext uri="{9D8B030D-6E8A-4147-A177-3AD203B41FA5}">
                      <a16:colId xmlns:a16="http://schemas.microsoft.com/office/drawing/2014/main" val="4047143019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3459761485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1245470936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3711030527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4227807037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1812573072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674955772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3498594646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2547599243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2253534657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1142782587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2968084873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1351550955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498969883"/>
                    </a:ext>
                  </a:extLst>
                </a:gridCol>
              </a:tblGrid>
              <a:tr h="270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6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7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8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9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10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11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12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13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14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15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13621"/>
                  </a:ext>
                </a:extLst>
              </a:tr>
              <a:tr h="516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168210"/>
                  </a:ext>
                </a:extLst>
              </a:tr>
              <a:tr h="659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자료조사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E3D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E3D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596945"/>
                  </a:ext>
                </a:extLst>
              </a:tr>
              <a:tr h="659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자료분석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113714"/>
                  </a:ext>
                </a:extLst>
              </a:tr>
              <a:tr h="659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DB</a:t>
                      </a:r>
                      <a:r>
                        <a:rPr lang="ko-KR" altLang="en-US" sz="1500" b="1" dirty="0"/>
                        <a:t>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858328"/>
                  </a:ext>
                </a:extLst>
              </a:tr>
              <a:tr h="659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웹</a:t>
                      </a:r>
                      <a:endParaRPr lang="en-US" altLang="ko-KR" sz="1500" b="1" dirty="0"/>
                    </a:p>
                    <a:p>
                      <a:pPr algn="ctr" latinLnBrk="1"/>
                      <a:r>
                        <a:rPr lang="ko-KR" altLang="en-US" sz="1500" b="1" dirty="0"/>
                        <a:t>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842193"/>
                  </a:ext>
                </a:extLst>
              </a:tr>
              <a:tr h="659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웹 </a:t>
                      </a:r>
                      <a:endParaRPr lang="en-US" altLang="ko-KR" sz="1500" b="1" dirty="0"/>
                    </a:p>
                    <a:p>
                      <a:pPr algn="ctr" latinLnBrk="1"/>
                      <a:r>
                        <a:rPr lang="ko-KR" altLang="en-US" sz="1500" b="1" dirty="0"/>
                        <a:t>연결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79449"/>
                  </a:ext>
                </a:extLst>
              </a:tr>
              <a:tr h="659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982823"/>
                  </a:ext>
                </a:extLst>
              </a:tr>
            </a:tbl>
          </a:graphicData>
        </a:graphic>
      </p:graphicFrame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838D2835-8E79-4A0E-86FC-45A4AC2CBE71}"/>
              </a:ext>
            </a:extLst>
          </p:cNvPr>
          <p:cNvSpPr/>
          <p:nvPr/>
        </p:nvSpPr>
        <p:spPr>
          <a:xfrm>
            <a:off x="8930222" y="990232"/>
            <a:ext cx="466165" cy="47608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728619-6165-47DD-B768-B1C81F8C8F5F}"/>
              </a:ext>
            </a:extLst>
          </p:cNvPr>
          <p:cNvSpPr/>
          <p:nvPr/>
        </p:nvSpPr>
        <p:spPr>
          <a:xfrm>
            <a:off x="3492364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28544566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/>
        </p:nvSpPr>
        <p:spPr>
          <a:xfrm>
            <a:off x="3039638" y="396669"/>
            <a:ext cx="6123667" cy="11825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>
                <a:solidFill>
                  <a:srgbClr val="44546A">
                    <a:lumMod val="75000"/>
                  </a:srgbClr>
                </a:solidFill>
              </a:rPr>
              <a:t>8-2) </a:t>
            </a:r>
            <a:r>
              <a:rPr lang="ko-KR" altLang="en-US" sz="3000" b="1">
                <a:solidFill>
                  <a:srgbClr val="44546A">
                    <a:lumMod val="75000"/>
                  </a:srgbClr>
                </a:solidFill>
              </a:rPr>
              <a:t>다음주 개발 일정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>
                <a:solidFill>
                  <a:srgbClr val="44546A">
                    <a:lumMod val="75000"/>
                  </a:srgbClr>
                </a:solidFill>
              </a:rPr>
              <a:t>Next</a:t>
            </a:r>
            <a:r>
              <a:rPr lang="ko-KR" altLang="en-US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>
                <a:solidFill>
                  <a:srgbClr val="44546A">
                    <a:lumMod val="75000"/>
                  </a:srgbClr>
                </a:solidFill>
              </a:rPr>
              <a:t>week Execution Schedule</a:t>
            </a:r>
            <a:endParaRPr lang="ko-KR" altLang="en-US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1396" y="2015608"/>
            <a:ext cx="62096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dirty="0"/>
              <a:t>뉴스 레이어 팝업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2000" dirty="0"/>
              <a:t>위험등급지수 </a:t>
            </a:r>
            <a:r>
              <a:rPr lang="ko-KR" altLang="en-US" sz="2000" dirty="0" err="1" smtClean="0"/>
              <a:t>표기완성</a:t>
            </a:r>
            <a:endParaRPr lang="ko-KR" altLang="en-US" sz="2000" dirty="0"/>
          </a:p>
        </p:txBody>
      </p:sp>
      <p:sp>
        <p:nvSpPr>
          <p:cNvPr id="14" name="직사각형 13"/>
          <p:cNvSpPr/>
          <p:nvPr/>
        </p:nvSpPr>
        <p:spPr>
          <a:xfrm>
            <a:off x="3360973" y="64135"/>
            <a:ext cx="4255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30371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6249" y="544946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9638" y="238601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9.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참고문헌 및 사이트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Introduction to project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pic>
        <p:nvPicPr>
          <p:cNvPr id="7173" name="Picture 5" descr="C:\Users\Administrator\Desktop\안드로이드 프로그래밍 정복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254" y="3224701"/>
            <a:ext cx="2238631" cy="279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Administrator\Desktop\안드로이드 프로그래밍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05" y="3233392"/>
            <a:ext cx="2238631" cy="279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33412" y="1388988"/>
            <a:ext cx="44509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어플리케이션 제작 참조 문헌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1.Android Studio</a:t>
            </a:r>
            <a:r>
              <a:rPr lang="ko-KR" altLang="en-US" dirty="0"/>
              <a:t>를 활용한 안드로이드                  프로그래밍</a:t>
            </a:r>
            <a:r>
              <a:rPr lang="en-US" altLang="ko-KR" dirty="0"/>
              <a:t>(</a:t>
            </a:r>
            <a:r>
              <a:rPr lang="en-US" altLang="ko-KR" dirty="0" err="1"/>
              <a:t>Andrioid</a:t>
            </a:r>
            <a:r>
              <a:rPr lang="en-US" altLang="ko-KR" dirty="0"/>
              <a:t> 7.0(</a:t>
            </a:r>
            <a:r>
              <a:rPr lang="ko-KR" altLang="en-US" dirty="0"/>
              <a:t>누가</a:t>
            </a:r>
            <a:r>
              <a:rPr lang="en-US" altLang="ko-KR" dirty="0"/>
              <a:t>)</a:t>
            </a:r>
            <a:r>
              <a:rPr lang="ko-KR" altLang="en-US" dirty="0"/>
              <a:t>지원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2.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프로그래밍정복 </a:t>
            </a:r>
            <a:r>
              <a:rPr lang="en-US" altLang="ko-KR" dirty="0"/>
              <a:t>1</a:t>
            </a:r>
            <a:r>
              <a:rPr lang="ko-KR" altLang="en-US" dirty="0"/>
              <a:t>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4" y="3233392"/>
            <a:ext cx="2040031" cy="27895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09" y="3233392"/>
            <a:ext cx="2097138" cy="28069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0265" y="1388988"/>
            <a:ext cx="4132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파이썬</a:t>
            </a:r>
            <a:r>
              <a:rPr lang="ko-KR" altLang="en-US" b="1" dirty="0"/>
              <a:t> 개발 참조 문헌</a:t>
            </a:r>
            <a:endParaRPr lang="en-US" altLang="ko-KR" b="1" dirty="0"/>
          </a:p>
          <a:p>
            <a:r>
              <a:rPr lang="en-US" altLang="ko-KR" b="1" dirty="0" err="1"/>
              <a:t>Php</a:t>
            </a:r>
            <a:r>
              <a:rPr lang="en-US" altLang="ko-KR" b="1" dirty="0"/>
              <a:t> </a:t>
            </a:r>
            <a:r>
              <a:rPr lang="en-US" altLang="ko-KR" b="1" dirty="0" err="1"/>
              <a:t>mysql</a:t>
            </a:r>
            <a:r>
              <a:rPr lang="en-US" altLang="ko-KR" b="1" dirty="0"/>
              <a:t> </a:t>
            </a:r>
            <a:r>
              <a:rPr lang="ko-KR" altLang="en-US" b="1" dirty="0"/>
              <a:t>참조 문헌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1.</a:t>
            </a:r>
            <a:r>
              <a:rPr lang="ko-KR" altLang="en-US" dirty="0" err="1"/>
              <a:t>파이썬으로</a:t>
            </a:r>
            <a:r>
              <a:rPr lang="ko-KR" altLang="en-US" dirty="0"/>
              <a:t> 데이터 주무르기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Php</a:t>
            </a:r>
            <a:r>
              <a:rPr lang="en-US" altLang="ko-KR" dirty="0"/>
              <a:t> +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웹 개발 </a:t>
            </a:r>
            <a:r>
              <a:rPr lang="ko-KR" altLang="en-US" dirty="0" err="1"/>
              <a:t>마스터북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1146D9-9A36-4326-AFD0-3ECC71989F5A}"/>
              </a:ext>
            </a:extLst>
          </p:cNvPr>
          <p:cNvSpPr/>
          <p:nvPr/>
        </p:nvSpPr>
        <p:spPr>
          <a:xfrm>
            <a:off x="3492364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717203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9638" y="268027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9.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참고문헌 및 사이트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Introduction to project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E9BE86-610B-45A3-8A68-8C217C355BE1}"/>
              </a:ext>
            </a:extLst>
          </p:cNvPr>
          <p:cNvSpPr txBox="1"/>
          <p:nvPr/>
        </p:nvSpPr>
        <p:spPr>
          <a:xfrm>
            <a:off x="683116" y="1684221"/>
            <a:ext cx="948679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en-US" altLang="ko-KR" sz="1400" u="sng" dirty="0">
                <a:hlinkClick r:id="rId4"/>
              </a:rPr>
              <a:t>http://www.mohw.go.kr/react/index.jsp</a:t>
            </a:r>
            <a:r>
              <a:rPr lang="ko-KR" altLang="en-US" sz="1400" dirty="0">
                <a:hlinkClick r:id="rId4"/>
              </a:rPr>
              <a:t> </a:t>
            </a:r>
            <a:r>
              <a:rPr lang="en-US" altLang="ko-KR" sz="1400" dirty="0">
                <a:hlinkClick r:id="rId4"/>
              </a:rPr>
              <a:t>//</a:t>
            </a:r>
            <a:r>
              <a:rPr lang="ko-KR" altLang="en-US" sz="1400" dirty="0"/>
              <a:t>보건복지부</a:t>
            </a:r>
            <a:r>
              <a:rPr lang="en-US" altLang="ko-KR" sz="1400" dirty="0"/>
              <a:t> </a:t>
            </a:r>
          </a:p>
          <a:p>
            <a:pPr marL="285750" indent="-285750" fontAlgn="base">
              <a:buFontTx/>
              <a:buChar char="-"/>
            </a:pPr>
            <a:endParaRPr lang="ko-KR" altLang="en-US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u="sng" dirty="0">
                <a:hlinkClick r:id="rId5"/>
              </a:rPr>
              <a:t>https://developer.android.com/studio/?hl=ko</a:t>
            </a:r>
            <a:r>
              <a:rPr lang="ko-KR" altLang="en-US" sz="1400" dirty="0"/>
              <a:t> </a:t>
            </a:r>
            <a:r>
              <a:rPr lang="en-US" altLang="ko-KR" sz="1400" dirty="0"/>
              <a:t>//</a:t>
            </a:r>
            <a:r>
              <a:rPr lang="ko-KR" altLang="en-US" sz="1400" dirty="0"/>
              <a:t>안드로이드 스튜디오 설치</a:t>
            </a:r>
            <a:endParaRPr lang="en-US" altLang="ko-KR" sz="1400" dirty="0"/>
          </a:p>
          <a:p>
            <a:pPr marL="285750" indent="-285750" fontAlgn="base">
              <a:buFontTx/>
              <a:buChar char="-"/>
            </a:pPr>
            <a:endParaRPr lang="ko-KR" altLang="en-US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u="sng" dirty="0">
                <a:hlinkClick r:id="rId6"/>
              </a:rPr>
              <a:t>https://www.youtube.com/watch?v=oj6DI3PvAr0//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동빈나</a:t>
            </a:r>
            <a:r>
              <a:rPr lang="en-US" altLang="ko-KR" sz="1400" dirty="0"/>
              <a:t>(</a:t>
            </a:r>
            <a:r>
              <a:rPr lang="ko-KR" altLang="en-US" sz="1400" dirty="0"/>
              <a:t>안드로이드 앱</a:t>
            </a:r>
            <a:r>
              <a:rPr lang="en-US" altLang="ko-KR" sz="1400" dirty="0"/>
              <a:t>)</a:t>
            </a:r>
          </a:p>
          <a:p>
            <a:pPr marL="285750" indent="-285750" fontAlgn="base">
              <a:buFontTx/>
              <a:buChar char="-"/>
            </a:pPr>
            <a:endParaRPr lang="ko-KR" altLang="en-US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u="sng" dirty="0">
                <a:hlinkClick r:id="rId7"/>
              </a:rPr>
              <a:t>http://www.airkorea.or.kr/index</a:t>
            </a:r>
            <a:r>
              <a:rPr lang="ko-KR" altLang="en-US" sz="1400" dirty="0"/>
              <a:t> </a:t>
            </a:r>
            <a:r>
              <a:rPr lang="en-US" altLang="ko-KR" sz="1400" dirty="0"/>
              <a:t>// </a:t>
            </a:r>
            <a:r>
              <a:rPr lang="ko-KR" altLang="en-US" sz="1400" dirty="0" err="1"/>
              <a:t>에어코리아</a:t>
            </a:r>
            <a:r>
              <a:rPr lang="en-US" altLang="ko-KR" sz="1400" dirty="0"/>
              <a:t>(</a:t>
            </a:r>
            <a:r>
              <a:rPr lang="ko-KR" altLang="en-US" sz="1400" dirty="0"/>
              <a:t>한국 지도사진 참조</a:t>
            </a:r>
            <a:r>
              <a:rPr lang="en-US" altLang="ko-KR" sz="1400" dirty="0"/>
              <a:t>)</a:t>
            </a:r>
          </a:p>
          <a:p>
            <a:pPr marL="285750" indent="-285750" fontAlgn="base">
              <a:buFontTx/>
              <a:buChar char="-"/>
            </a:pPr>
            <a:endParaRPr lang="en-US" altLang="ko-KR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dirty="0">
                <a:hlinkClick r:id="rId8"/>
              </a:rPr>
              <a:t>https://data.kma.go.kr/data/grnd/selectAsosRltmList.do?pgmNo=36</a:t>
            </a:r>
            <a:r>
              <a:rPr lang="en-US" altLang="ko-KR" sz="1400" dirty="0"/>
              <a:t> </a:t>
            </a:r>
            <a:r>
              <a:rPr lang="ko-KR" altLang="en-US" sz="1400" dirty="0"/>
              <a:t>기상청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자료포탈</a:t>
            </a:r>
            <a:r>
              <a:rPr lang="ko-KR" altLang="en-US" sz="1400" dirty="0"/>
              <a:t> 사이트</a:t>
            </a:r>
            <a:r>
              <a:rPr lang="en-US" altLang="ko-KR" sz="1400" dirty="0"/>
              <a:t>)</a:t>
            </a:r>
          </a:p>
          <a:p>
            <a:pPr marL="285750" indent="-285750" fontAlgn="base">
              <a:buFontTx/>
              <a:buChar char="-"/>
            </a:pPr>
            <a:endParaRPr lang="en-US" altLang="ko-KR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dirty="0">
                <a:hlinkClick r:id="rId9"/>
              </a:rPr>
              <a:t>https://www.sedaily.com/NewsView/1OIBYC9Z3R</a:t>
            </a:r>
            <a:r>
              <a:rPr lang="en-US" altLang="ko-KR" sz="1400" dirty="0"/>
              <a:t> </a:t>
            </a:r>
            <a:r>
              <a:rPr lang="ko-KR" altLang="en-US" sz="1400" dirty="0"/>
              <a:t>오존의 위험성과 풍속</a:t>
            </a:r>
            <a:endParaRPr lang="en-US" altLang="ko-KR" sz="1400" dirty="0"/>
          </a:p>
          <a:p>
            <a:pPr marL="285750" indent="-285750" fontAlgn="base">
              <a:buFontTx/>
              <a:buChar char="-"/>
            </a:pPr>
            <a:endParaRPr lang="en-US" altLang="ko-KR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dirty="0">
                <a:hlinkClick r:id="rId10"/>
              </a:rPr>
              <a:t>https://terms.naver.com/entry.nhn?docId=3389438&amp;cid=47340&amp;categoryId=47340</a:t>
            </a:r>
            <a:r>
              <a:rPr lang="en-US" altLang="ko-KR" sz="1400" dirty="0"/>
              <a:t> </a:t>
            </a:r>
            <a:r>
              <a:rPr lang="ko-KR" altLang="en-US" sz="1400" dirty="0"/>
              <a:t>적정 습도 관련</a:t>
            </a:r>
            <a:endParaRPr lang="en-US" altLang="ko-KR" sz="1400" dirty="0"/>
          </a:p>
          <a:p>
            <a:pPr marL="285750" indent="-285750" fontAlgn="base">
              <a:buFontTx/>
              <a:buChar char="-"/>
            </a:pPr>
            <a:endParaRPr lang="en-US" altLang="ko-KR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dirty="0">
                <a:hlinkClick r:id="rId11"/>
              </a:rPr>
              <a:t>http://forecast.nhis.or.kr/menu.do</a:t>
            </a:r>
            <a:r>
              <a:rPr lang="en-US" altLang="ko-KR" sz="1400" dirty="0"/>
              <a:t> </a:t>
            </a:r>
            <a:r>
              <a:rPr lang="ko-KR" altLang="en-US" sz="1400" dirty="0"/>
              <a:t>참조사이트</a:t>
            </a:r>
            <a:r>
              <a:rPr lang="en-US" altLang="ko-KR" sz="1400" dirty="0"/>
              <a:t>(</a:t>
            </a:r>
            <a:r>
              <a:rPr lang="ko-KR" altLang="en-US" sz="1400" dirty="0"/>
              <a:t>국민 </a:t>
            </a:r>
            <a:r>
              <a:rPr lang="ko-KR" altLang="en-US" sz="1400" dirty="0" err="1"/>
              <a:t>건강알림</a:t>
            </a:r>
            <a:r>
              <a:rPr lang="ko-KR" altLang="en-US" sz="1400" dirty="0"/>
              <a:t> 서비스</a:t>
            </a:r>
            <a:r>
              <a:rPr lang="en-US" altLang="ko-KR" sz="1400" dirty="0"/>
              <a:t>)</a:t>
            </a:r>
          </a:p>
          <a:p>
            <a:pPr marL="285750" indent="-285750" fontAlgn="base">
              <a:buFontTx/>
              <a:buChar char="-"/>
            </a:pPr>
            <a:endParaRPr lang="en-US" altLang="ko-KR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dirty="0">
                <a:hlinkClick r:id="rId12"/>
              </a:rPr>
              <a:t>https://www.yna.co.kr/view/AKR20180601155200017</a:t>
            </a:r>
            <a:r>
              <a:rPr lang="en-US" altLang="ko-KR" sz="1400" dirty="0"/>
              <a:t> </a:t>
            </a:r>
            <a:r>
              <a:rPr lang="ko-KR" altLang="en-US" sz="1400" dirty="0"/>
              <a:t>천식과 오존 관련 뉴스</a:t>
            </a:r>
            <a:r>
              <a:rPr lang="en-US" altLang="ko-KR" sz="1400" dirty="0"/>
              <a:t>(</a:t>
            </a:r>
            <a:r>
              <a:rPr lang="ko-KR" altLang="en-US" sz="1400" dirty="0"/>
              <a:t>연합뉴스</a:t>
            </a:r>
            <a:r>
              <a:rPr lang="en-US" altLang="ko-KR" sz="1400" dirty="0"/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52996C-FC58-45AA-B82E-024176D0D78F}"/>
              </a:ext>
            </a:extLst>
          </p:cNvPr>
          <p:cNvSpPr/>
          <p:nvPr/>
        </p:nvSpPr>
        <p:spPr>
          <a:xfrm>
            <a:off x="3492364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1724915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94680" y="510679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9638" y="311622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10.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참조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Introduction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E9BE86-610B-45A3-8A68-8C217C355BE1}"/>
              </a:ext>
            </a:extLst>
          </p:cNvPr>
          <p:cNvSpPr txBox="1"/>
          <p:nvPr/>
        </p:nvSpPr>
        <p:spPr>
          <a:xfrm>
            <a:off x="683116" y="1684221"/>
            <a:ext cx="71691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500" b="1" dirty="0"/>
              <a:t>팀 프로젝트 저장소</a:t>
            </a:r>
            <a:endParaRPr lang="en-US" altLang="ko-KR" sz="2500" b="1" dirty="0">
              <a:hlinkClick r:id="rId4"/>
            </a:endParaRPr>
          </a:p>
          <a:p>
            <a:pPr marL="285750" indent="-285750" fontAlgn="base">
              <a:buFontTx/>
              <a:buChar char="-"/>
            </a:pPr>
            <a:r>
              <a:rPr lang="en-US" altLang="ko-KR" sz="2500" b="1" dirty="0">
                <a:hlinkClick r:id="rId4"/>
              </a:rPr>
              <a:t>https://github.com/allnight5/D.Pteam</a:t>
            </a:r>
            <a:endParaRPr lang="en-US" altLang="ko-KR" sz="2500" b="1" dirty="0"/>
          </a:p>
          <a:p>
            <a:pPr fontAlgn="base"/>
            <a:r>
              <a:rPr lang="ko-KR" altLang="en-US" sz="2500" b="1" dirty="0"/>
              <a:t>조원 별 깃 허브 링크</a:t>
            </a:r>
            <a:endParaRPr lang="en-US" altLang="ko-KR" sz="2500" b="1" dirty="0"/>
          </a:p>
          <a:p>
            <a:pPr marL="285750" indent="-285750" fontAlgn="base">
              <a:buFontTx/>
              <a:buChar char="-"/>
            </a:pPr>
            <a:endParaRPr lang="en-US" altLang="ko-KR" sz="25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35D9A7-30C3-450C-86B6-066C0872AC3E}"/>
              </a:ext>
            </a:extLst>
          </p:cNvPr>
          <p:cNvSpPr/>
          <p:nvPr/>
        </p:nvSpPr>
        <p:spPr>
          <a:xfrm>
            <a:off x="3363857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2025039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06669" y="2575050"/>
            <a:ext cx="6123667" cy="1315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b="1" dirty="0">
                <a:solidFill>
                  <a:srgbClr val="44546A">
                    <a:lumMod val="75000"/>
                  </a:srgbClr>
                </a:solidFill>
              </a:rPr>
              <a:t>Q&amp;A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Questions and Answers</a:t>
            </a:r>
            <a:endParaRPr lang="ko-KR" alt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03038934-ECE4-4A77-8A8C-592641477FCE}"/>
              </a:ext>
            </a:extLst>
          </p:cNvPr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4E2BF4-008A-4FC0-8D80-634D8A891D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3" y="169118"/>
            <a:ext cx="296290" cy="2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8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4166" y="3030942"/>
            <a:ext cx="6123667" cy="796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b="1" dirty="0">
                <a:solidFill>
                  <a:srgbClr val="44546A">
                    <a:lumMod val="75000"/>
                  </a:srgbClr>
                </a:solidFill>
              </a:rPr>
              <a:t>Thank you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03038934-ECE4-4A77-8A8C-592641477FCE}"/>
              </a:ext>
            </a:extLst>
          </p:cNvPr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4E2BF4-008A-4FC0-8D80-634D8A891D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3" y="169118"/>
            <a:ext cx="296290" cy="2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3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554830" y="332600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4-1)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기능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-1845128" y="-1429314"/>
            <a:ext cx="1448053" cy="88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prstClr val="white">
                    <a:lumMod val="75000"/>
                  </a:prstClr>
                </a:solidFill>
              </a:rPr>
              <a:t>CONTENTS A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7214374-FB83-4C94-9287-24EA4283DA08}"/>
              </a:ext>
            </a:extLst>
          </p:cNvPr>
          <p:cNvSpPr/>
          <p:nvPr/>
        </p:nvSpPr>
        <p:spPr>
          <a:xfrm>
            <a:off x="6849484" y="3881186"/>
            <a:ext cx="4273200" cy="2418642"/>
          </a:xfrm>
          <a:prstGeom prst="ellipse">
            <a:avLst/>
          </a:prstGeom>
          <a:solidFill>
            <a:srgbClr val="FB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B8D6C6F-2151-4DB6-BCE9-F899F9762B47}"/>
              </a:ext>
            </a:extLst>
          </p:cNvPr>
          <p:cNvSpPr/>
          <p:nvPr/>
        </p:nvSpPr>
        <p:spPr>
          <a:xfrm>
            <a:off x="7092058" y="4078184"/>
            <a:ext cx="3828571" cy="20472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3B96C9E-DB48-43EC-98F6-72F69B738ED0}"/>
              </a:ext>
            </a:extLst>
          </p:cNvPr>
          <p:cNvSpPr/>
          <p:nvPr/>
        </p:nvSpPr>
        <p:spPr>
          <a:xfrm>
            <a:off x="7355164" y="4944877"/>
            <a:ext cx="3302357" cy="554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국내 천식 주의 안내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BF244C9-8A10-4DB8-A8C9-843DF4F7BD19}"/>
              </a:ext>
            </a:extLst>
          </p:cNvPr>
          <p:cNvSpPr/>
          <p:nvPr/>
        </p:nvSpPr>
        <p:spPr>
          <a:xfrm>
            <a:off x="1069318" y="3861579"/>
            <a:ext cx="4273200" cy="24186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74D7B3F-F766-4286-83F1-595AD5657058}"/>
              </a:ext>
            </a:extLst>
          </p:cNvPr>
          <p:cNvSpPr/>
          <p:nvPr/>
        </p:nvSpPr>
        <p:spPr>
          <a:xfrm>
            <a:off x="1311892" y="4058577"/>
            <a:ext cx="3828571" cy="20472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18407A8-DC77-4D4F-9D7A-088519CD90B4}"/>
              </a:ext>
            </a:extLst>
          </p:cNvPr>
          <p:cNvSpPr/>
          <p:nvPr/>
        </p:nvSpPr>
        <p:spPr>
          <a:xfrm>
            <a:off x="1768316" y="4616384"/>
            <a:ext cx="2875204" cy="1085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국내 천식</a:t>
            </a:r>
            <a:endParaRPr lang="en-US" altLang="ko-KR" sz="23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예방 정보제공 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ED575FA3-BE7D-46D9-AC2F-B17EFB1AE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42" y="4078184"/>
            <a:ext cx="570069" cy="57006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CE08E67E-1442-4F21-A49C-1812951F1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903" y="4146999"/>
            <a:ext cx="600880" cy="600880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173AC526-11E0-4FB9-97DE-89F74616C9E5}"/>
              </a:ext>
            </a:extLst>
          </p:cNvPr>
          <p:cNvSpPr/>
          <p:nvPr/>
        </p:nvSpPr>
        <p:spPr>
          <a:xfrm>
            <a:off x="4020544" y="1728357"/>
            <a:ext cx="4273200" cy="241864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77DA021-C365-4DD8-A7CD-B23CC05514A6}"/>
              </a:ext>
            </a:extLst>
          </p:cNvPr>
          <p:cNvSpPr/>
          <p:nvPr/>
        </p:nvSpPr>
        <p:spPr>
          <a:xfrm>
            <a:off x="4242858" y="1916655"/>
            <a:ext cx="3828571" cy="20472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00DAEC3-CC77-4489-BE82-64EF06FC8BFD}"/>
              </a:ext>
            </a:extLst>
          </p:cNvPr>
          <p:cNvSpPr/>
          <p:nvPr/>
        </p:nvSpPr>
        <p:spPr>
          <a:xfrm>
            <a:off x="4719541" y="2666506"/>
            <a:ext cx="287520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천식 관련</a:t>
            </a:r>
            <a:endParaRPr lang="en-US" altLang="ko-KR" sz="23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뉴스 제공 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30E8196-1D13-4AB9-8D66-7AF8B6C15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81" y="2001739"/>
            <a:ext cx="690911" cy="690911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F1F93E4-6951-44A7-AA90-E4317B2D3F4D}"/>
              </a:ext>
            </a:extLst>
          </p:cNvPr>
          <p:cNvSpPr/>
          <p:nvPr/>
        </p:nvSpPr>
        <p:spPr>
          <a:xfrm>
            <a:off x="2366413" y="26557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3904119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224426" y="1086638"/>
            <a:ext cx="935157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  <a:p>
            <a:r>
              <a:rPr lang="ko-KR" altLang="en-US" dirty="0"/>
              <a:t>     &lt;</a:t>
            </a:r>
            <a:r>
              <a:rPr lang="ko-KR" altLang="en-US" dirty="0" err="1"/>
              <a:t>div</a:t>
            </a:r>
            <a:r>
              <a:rPr lang="ko-KR" altLang="en-US" dirty="0"/>
              <a:t> </a:t>
            </a:r>
            <a:r>
              <a:rPr lang="ko-KR" altLang="en-US" dirty="0" err="1"/>
              <a:t>class</a:t>
            </a:r>
            <a:r>
              <a:rPr lang="ko-KR" altLang="en-US" dirty="0"/>
              <a:t>="</a:t>
            </a:r>
            <a:r>
              <a:rPr lang="ko-KR" altLang="en-US" dirty="0" err="1"/>
              <a:t>article-body</a:t>
            </a:r>
            <a:r>
              <a:rPr lang="ko-KR" altLang="en-US" dirty="0"/>
              <a:t>"&gt;</a:t>
            </a:r>
          </a:p>
          <a:p>
            <a:r>
              <a:rPr lang="ko-KR" altLang="en-US" dirty="0"/>
              <a:t>    &lt;/</a:t>
            </a:r>
            <a:r>
              <a:rPr lang="ko-KR" altLang="en-US" dirty="0" err="1"/>
              <a:t>article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&lt;/</a:t>
            </a:r>
            <a:r>
              <a:rPr lang="ko-KR" altLang="en-US" dirty="0" err="1"/>
              <a:t>section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&lt;</a:t>
            </a:r>
            <a:r>
              <a:rPr lang="ko-KR" altLang="en-US" dirty="0" err="1"/>
              <a:t>aside</a:t>
            </a:r>
            <a:r>
              <a:rPr lang="ko-KR" altLang="en-US" dirty="0"/>
              <a:t> </a:t>
            </a:r>
            <a:r>
              <a:rPr lang="ko-KR" altLang="en-US" dirty="0" err="1"/>
              <a:t>id</a:t>
            </a:r>
            <a:r>
              <a:rPr lang="ko-KR" altLang="en-US" dirty="0"/>
              <a:t>="</a:t>
            </a:r>
            <a:r>
              <a:rPr lang="ko-KR" altLang="en-US" dirty="0" err="1"/>
              <a:t>main-aside</a:t>
            </a:r>
            <a:r>
              <a:rPr lang="ko-KR" altLang="en-US" dirty="0"/>
              <a:t>"&gt;</a:t>
            </a:r>
          </a:p>
          <a:p>
            <a:r>
              <a:rPr lang="ko-KR" altLang="en-US" dirty="0"/>
              <a:t>     &lt;</a:t>
            </a:r>
            <a:r>
              <a:rPr lang="ko-KR" altLang="en-US" dirty="0" err="1"/>
              <a:t>div</a:t>
            </a:r>
            <a:r>
              <a:rPr lang="ko-KR" altLang="en-US" dirty="0"/>
              <a:t> </a:t>
            </a:r>
            <a:r>
              <a:rPr lang="ko-KR" altLang="en-US" dirty="0" err="1"/>
              <a:t>class</a:t>
            </a:r>
            <a:r>
              <a:rPr lang="ko-KR" altLang="en-US" dirty="0"/>
              <a:t>="</a:t>
            </a:r>
            <a:r>
              <a:rPr lang="ko-KR" altLang="en-US" dirty="0" err="1"/>
              <a:t>aside-list</a:t>
            </a:r>
            <a:r>
              <a:rPr lang="ko-KR" altLang="en-US" dirty="0"/>
              <a:t>"&gt;</a:t>
            </a:r>
          </a:p>
          <a:p>
            <a:r>
              <a:rPr lang="ko-KR" altLang="en-US" dirty="0"/>
              <a:t>      &lt;h3&gt;천식 Best NEWS&lt;/h3&gt;</a:t>
            </a:r>
          </a:p>
          <a:p>
            <a:r>
              <a:rPr lang="ko-KR" altLang="en-US" dirty="0"/>
              <a:t>      &lt;ul&gt;</a:t>
            </a:r>
          </a:p>
          <a:p>
            <a:r>
              <a:rPr lang="ko-KR" altLang="en-US" dirty="0"/>
              <a:t>       &lt;</a:t>
            </a:r>
            <a:r>
              <a:rPr lang="ko-KR" altLang="en-US" dirty="0" err="1"/>
              <a:t>li</a:t>
            </a:r>
            <a:r>
              <a:rPr lang="ko-KR" altLang="en-US" dirty="0"/>
              <a:t>&gt;&lt;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href</a:t>
            </a:r>
            <a:r>
              <a:rPr lang="ko-KR" altLang="en-US" dirty="0"/>
              <a:t>={{</a:t>
            </a:r>
            <a:r>
              <a:rPr lang="ko-KR" altLang="en-US" dirty="0" err="1"/>
              <a:t>today_news</a:t>
            </a:r>
            <a:r>
              <a:rPr lang="ko-KR" altLang="en-US" dirty="0"/>
              <a:t>[0].</a:t>
            </a:r>
            <a:r>
              <a:rPr lang="ko-KR" altLang="en-US" dirty="0" err="1"/>
              <a:t>href</a:t>
            </a:r>
            <a:r>
              <a:rPr lang="ko-KR" altLang="en-US" dirty="0"/>
              <a:t>}} </a:t>
            </a:r>
            <a:r>
              <a:rPr lang="ko-KR" altLang="en-US" dirty="0" err="1"/>
              <a:t>target</a:t>
            </a:r>
            <a:r>
              <a:rPr lang="ko-KR" altLang="en-US" dirty="0"/>
              <a:t>="_</a:t>
            </a:r>
            <a:r>
              <a:rPr lang="ko-KR" altLang="en-US" dirty="0" err="1"/>
              <a:t>blank</a:t>
            </a:r>
            <a:r>
              <a:rPr lang="ko-KR" altLang="en-US" dirty="0"/>
              <a:t>"&gt;? {{</a:t>
            </a:r>
            <a:r>
              <a:rPr lang="ko-KR" altLang="en-US" dirty="0" err="1"/>
              <a:t>today_news</a:t>
            </a:r>
            <a:r>
              <a:rPr lang="ko-KR" altLang="en-US" dirty="0"/>
              <a:t>[0].</a:t>
            </a:r>
            <a:r>
              <a:rPr lang="ko-KR" altLang="en-US" dirty="0" err="1"/>
              <a:t>title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</a:t>
            </a:r>
            <a:r>
              <a:rPr lang="ko-KR" altLang="en-US" dirty="0" err="1"/>
              <a:t>br</a:t>
            </a:r>
            <a:r>
              <a:rPr lang="ko-KR" altLang="en-US" dirty="0"/>
              <a:t>&gt; &lt;</a:t>
            </a:r>
            <a:r>
              <a:rPr lang="ko-KR" altLang="en-US" dirty="0" err="1"/>
              <a:t>a</a:t>
            </a:r>
            <a:r>
              <a:rPr lang="ko-KR" altLang="en-US" dirty="0"/>
              <a:t>&gt;{{</a:t>
            </a:r>
            <a:r>
              <a:rPr lang="ko-KR" altLang="en-US" dirty="0" err="1"/>
              <a:t>today_news</a:t>
            </a:r>
            <a:r>
              <a:rPr lang="ko-KR" altLang="en-US" dirty="0"/>
              <a:t>[0].</a:t>
            </a:r>
            <a:r>
              <a:rPr lang="ko-KR" altLang="en-US" dirty="0" err="1"/>
              <a:t>today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&gt;&lt;/</a:t>
            </a:r>
            <a:r>
              <a:rPr lang="ko-KR" altLang="en-US" dirty="0" err="1"/>
              <a:t>li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&lt;li&gt;&lt;a href={{today_news[1].href}} target="_blank"&gt;? {{today_news[1].title}}&lt;/a&gt;&lt;br&gt; &lt;a&gt;{{today_news[1].today}}&lt;/a&gt;&lt;/li&gt;</a:t>
            </a:r>
          </a:p>
          <a:p>
            <a:r>
              <a:rPr lang="ko-KR" altLang="en-US" dirty="0"/>
              <a:t>       &lt;li&gt;&lt;a href={{today_news[2].href}} target="_blank"&gt;? {{</a:t>
            </a:r>
            <a:r>
              <a:rPr lang="ko-KR" altLang="en-US" dirty="0" err="1"/>
              <a:t>today_news</a:t>
            </a:r>
            <a:r>
              <a:rPr lang="ko-KR" altLang="en-US" dirty="0"/>
              <a:t>[2].</a:t>
            </a:r>
            <a:r>
              <a:rPr lang="ko-KR" altLang="en-US" dirty="0" err="1"/>
              <a:t>title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</a:t>
            </a:r>
            <a:r>
              <a:rPr lang="ko-KR" altLang="en-US" dirty="0" err="1"/>
              <a:t>br</a:t>
            </a:r>
            <a:r>
              <a:rPr lang="ko-KR" altLang="en-US" dirty="0"/>
              <a:t>&gt; &lt;</a:t>
            </a:r>
            <a:r>
              <a:rPr lang="ko-KR" altLang="en-US" dirty="0" err="1"/>
              <a:t>a</a:t>
            </a:r>
            <a:r>
              <a:rPr lang="ko-KR" altLang="en-US" dirty="0"/>
              <a:t>&gt;{{</a:t>
            </a:r>
            <a:r>
              <a:rPr lang="ko-KR" altLang="en-US" dirty="0" err="1"/>
              <a:t>today_news</a:t>
            </a:r>
            <a:r>
              <a:rPr lang="ko-KR" altLang="en-US" dirty="0"/>
              <a:t>[2].</a:t>
            </a:r>
            <a:r>
              <a:rPr lang="ko-KR" altLang="en-US" dirty="0" err="1"/>
              <a:t>today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&gt;&lt;/</a:t>
            </a:r>
            <a:r>
              <a:rPr lang="ko-KR" altLang="en-US" dirty="0" err="1"/>
              <a:t>li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&lt;</a:t>
            </a:r>
            <a:r>
              <a:rPr lang="ko-KR" altLang="en-US" dirty="0" err="1"/>
              <a:t>li</a:t>
            </a:r>
            <a:r>
              <a:rPr lang="ko-KR" altLang="en-US" dirty="0"/>
              <a:t>&gt;&lt;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href</a:t>
            </a:r>
            <a:r>
              <a:rPr lang="ko-KR" altLang="en-US" dirty="0"/>
              <a:t>={{</a:t>
            </a:r>
            <a:r>
              <a:rPr lang="ko-KR" altLang="en-US" dirty="0" err="1"/>
              <a:t>today_news</a:t>
            </a:r>
            <a:r>
              <a:rPr lang="ko-KR" altLang="en-US" dirty="0"/>
              <a:t>[3].</a:t>
            </a:r>
            <a:r>
              <a:rPr lang="ko-KR" altLang="en-US" dirty="0" err="1"/>
              <a:t>href</a:t>
            </a:r>
            <a:r>
              <a:rPr lang="ko-KR" altLang="en-US" dirty="0"/>
              <a:t>}} </a:t>
            </a:r>
            <a:r>
              <a:rPr lang="ko-KR" altLang="en-US" dirty="0" err="1"/>
              <a:t>target</a:t>
            </a:r>
            <a:r>
              <a:rPr lang="ko-KR" altLang="en-US" dirty="0"/>
              <a:t>="_</a:t>
            </a:r>
            <a:r>
              <a:rPr lang="ko-KR" altLang="en-US" dirty="0" err="1"/>
              <a:t>blank</a:t>
            </a:r>
            <a:r>
              <a:rPr lang="ko-KR" altLang="en-US" dirty="0"/>
              <a:t>"&gt;? {{</a:t>
            </a:r>
            <a:r>
              <a:rPr lang="ko-KR" altLang="en-US" dirty="0" err="1"/>
              <a:t>today_news</a:t>
            </a:r>
            <a:r>
              <a:rPr lang="ko-KR" altLang="en-US" dirty="0"/>
              <a:t>[3].</a:t>
            </a:r>
            <a:r>
              <a:rPr lang="ko-KR" altLang="en-US" dirty="0" err="1"/>
              <a:t>title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</a:t>
            </a:r>
            <a:r>
              <a:rPr lang="ko-KR" altLang="en-US" dirty="0" err="1"/>
              <a:t>br</a:t>
            </a:r>
            <a:r>
              <a:rPr lang="ko-KR" altLang="en-US" dirty="0"/>
              <a:t>&gt; &lt;</a:t>
            </a:r>
            <a:r>
              <a:rPr lang="ko-KR" altLang="en-US" dirty="0" err="1"/>
              <a:t>a</a:t>
            </a:r>
            <a:r>
              <a:rPr lang="ko-KR" altLang="en-US" dirty="0"/>
              <a:t>&gt;{{</a:t>
            </a:r>
            <a:r>
              <a:rPr lang="ko-KR" altLang="en-US" dirty="0" err="1"/>
              <a:t>today_news</a:t>
            </a:r>
            <a:r>
              <a:rPr lang="ko-KR" altLang="en-US" dirty="0"/>
              <a:t>[3].</a:t>
            </a:r>
            <a:r>
              <a:rPr lang="ko-KR" altLang="en-US" dirty="0" err="1"/>
              <a:t>today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&gt;&lt;/</a:t>
            </a:r>
            <a:r>
              <a:rPr lang="ko-KR" altLang="en-US" dirty="0" err="1"/>
              <a:t>li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&lt;</a:t>
            </a:r>
            <a:r>
              <a:rPr lang="ko-KR" altLang="en-US" dirty="0" err="1"/>
              <a:t>li</a:t>
            </a:r>
            <a:r>
              <a:rPr lang="ko-KR" altLang="en-US" dirty="0"/>
              <a:t>&gt;&lt;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href</a:t>
            </a:r>
            <a:r>
              <a:rPr lang="ko-KR" altLang="en-US" dirty="0"/>
              <a:t>={{</a:t>
            </a:r>
            <a:r>
              <a:rPr lang="ko-KR" altLang="en-US" dirty="0" err="1"/>
              <a:t>today_news</a:t>
            </a:r>
            <a:r>
              <a:rPr lang="ko-KR" altLang="en-US" dirty="0"/>
              <a:t>[4].</a:t>
            </a:r>
            <a:r>
              <a:rPr lang="ko-KR" altLang="en-US" dirty="0" err="1"/>
              <a:t>href</a:t>
            </a:r>
            <a:r>
              <a:rPr lang="ko-KR" altLang="en-US" dirty="0"/>
              <a:t>}} </a:t>
            </a:r>
            <a:r>
              <a:rPr lang="ko-KR" altLang="en-US" dirty="0" err="1"/>
              <a:t>target</a:t>
            </a:r>
            <a:r>
              <a:rPr lang="ko-KR" altLang="en-US" dirty="0"/>
              <a:t>="_</a:t>
            </a:r>
            <a:r>
              <a:rPr lang="ko-KR" altLang="en-US" dirty="0" err="1"/>
              <a:t>blank</a:t>
            </a:r>
            <a:r>
              <a:rPr lang="ko-KR" altLang="en-US" dirty="0"/>
              <a:t>"&gt;? {{</a:t>
            </a:r>
            <a:r>
              <a:rPr lang="ko-KR" altLang="en-US" dirty="0" err="1"/>
              <a:t>today_news</a:t>
            </a:r>
            <a:r>
              <a:rPr lang="ko-KR" altLang="en-US" dirty="0"/>
              <a:t>[4].</a:t>
            </a:r>
            <a:r>
              <a:rPr lang="ko-KR" altLang="en-US" dirty="0" err="1"/>
              <a:t>title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</a:t>
            </a:r>
            <a:r>
              <a:rPr lang="ko-KR" altLang="en-US" dirty="0" err="1"/>
              <a:t>br</a:t>
            </a:r>
            <a:r>
              <a:rPr lang="ko-KR" altLang="en-US" dirty="0"/>
              <a:t>&gt; &lt;</a:t>
            </a:r>
            <a:r>
              <a:rPr lang="ko-KR" altLang="en-US" dirty="0" err="1"/>
              <a:t>a</a:t>
            </a:r>
            <a:r>
              <a:rPr lang="ko-KR" altLang="en-US" dirty="0"/>
              <a:t>&gt;{{</a:t>
            </a:r>
            <a:r>
              <a:rPr lang="ko-KR" altLang="en-US" dirty="0" err="1"/>
              <a:t>today_news</a:t>
            </a:r>
            <a:r>
              <a:rPr lang="ko-KR" altLang="en-US" dirty="0"/>
              <a:t>[4].</a:t>
            </a:r>
            <a:r>
              <a:rPr lang="ko-KR" altLang="en-US" dirty="0" err="1"/>
              <a:t>today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&gt;&lt;/</a:t>
            </a:r>
            <a:r>
              <a:rPr lang="ko-KR" altLang="en-US" dirty="0" err="1"/>
              <a:t>li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&lt;/</a:t>
            </a:r>
            <a:r>
              <a:rPr lang="ko-KR" altLang="en-US" dirty="0" err="1"/>
              <a:t>ul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&lt;/</a:t>
            </a:r>
            <a:r>
              <a:rPr lang="ko-KR" altLang="en-US" dirty="0" err="1"/>
              <a:t>div</a:t>
            </a:r>
            <a:r>
              <a:rPr lang="ko-KR" altLang="en-US" dirty="0"/>
              <a:t>&gt;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91D849-5391-4EDC-88C4-59B4C08CB98A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190068-4DB9-4C87-8C45-7922E7C9D50F}"/>
              </a:ext>
            </a:extLst>
          </p:cNvPr>
          <p:cNvSpPr/>
          <p:nvPr/>
        </p:nvSpPr>
        <p:spPr>
          <a:xfrm>
            <a:off x="2339301" y="410906"/>
            <a:ext cx="612366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부록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474E67B-6273-401B-9AC4-B9E15F104E66}"/>
              </a:ext>
            </a:extLst>
          </p:cNvPr>
          <p:cNvSpPr/>
          <p:nvPr/>
        </p:nvSpPr>
        <p:spPr>
          <a:xfrm>
            <a:off x="3361552" y="1087394"/>
            <a:ext cx="5049281" cy="15651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뉴스 가져오는 소스 코드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err="1">
                <a:solidFill>
                  <a:schemeClr val="tx1"/>
                </a:solidFill>
              </a:rPr>
              <a:t>Href</a:t>
            </a:r>
            <a:r>
              <a:rPr lang="ko-KR" altLang="en-US" sz="1400" b="1" dirty="0">
                <a:solidFill>
                  <a:schemeClr val="tx1"/>
                </a:solidFill>
              </a:rPr>
              <a:t>는 </a:t>
            </a:r>
            <a:r>
              <a:rPr lang="en-US" altLang="ko-KR" sz="1400" b="1" dirty="0" err="1">
                <a:solidFill>
                  <a:schemeClr val="tx1"/>
                </a:solidFill>
              </a:rPr>
              <a:t>today_news</a:t>
            </a:r>
            <a:r>
              <a:rPr lang="ko-KR" altLang="en-US" sz="1400" b="1" dirty="0">
                <a:solidFill>
                  <a:schemeClr val="tx1"/>
                </a:solidFill>
              </a:rPr>
              <a:t>라고 보내준 </a:t>
            </a:r>
            <a:r>
              <a:rPr lang="ko-KR" altLang="en-US" sz="1400" b="1" dirty="0" err="1">
                <a:solidFill>
                  <a:schemeClr val="tx1"/>
                </a:solidFill>
              </a:rPr>
              <a:t>변수중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번째 행의 </a:t>
            </a:r>
            <a:r>
              <a:rPr lang="en-US" altLang="ko-KR" sz="1400" b="1" dirty="0" err="1">
                <a:solidFill>
                  <a:schemeClr val="tx1"/>
                </a:solidFill>
              </a:rPr>
              <a:t>href</a:t>
            </a:r>
            <a:r>
              <a:rPr lang="ko-KR" altLang="en-US" sz="1400" b="1" dirty="0">
                <a:solidFill>
                  <a:schemeClr val="tx1"/>
                </a:solidFill>
              </a:rPr>
              <a:t>컬럼의 내용을 링크 주고 </a:t>
            </a:r>
            <a:r>
              <a:rPr lang="en-US" altLang="ko-KR" sz="1400" b="1" dirty="0" err="1">
                <a:solidFill>
                  <a:schemeClr val="tx1"/>
                </a:solidFill>
              </a:rPr>
              <a:t>href</a:t>
            </a:r>
            <a:r>
              <a:rPr lang="ko-KR" altLang="en-US" sz="1400" b="1" dirty="0">
                <a:solidFill>
                  <a:schemeClr val="tx1"/>
                </a:solidFill>
              </a:rPr>
              <a:t>는 </a:t>
            </a:r>
            <a:r>
              <a:rPr lang="ko-KR" altLang="en-US" sz="1400" b="1" dirty="0" err="1">
                <a:solidFill>
                  <a:schemeClr val="tx1"/>
                </a:solidFill>
              </a:rPr>
              <a:t>눌렀을때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그 주소로 이동시켜주는 </a:t>
            </a:r>
            <a:r>
              <a:rPr lang="en-US" altLang="ko-KR" sz="1400" b="1" dirty="0">
                <a:solidFill>
                  <a:schemeClr val="tx1"/>
                </a:solidFill>
              </a:rPr>
              <a:t>html </a:t>
            </a:r>
            <a:r>
              <a:rPr lang="ko-KR" altLang="en-US" sz="1400" b="1" dirty="0">
                <a:solidFill>
                  <a:schemeClr val="tx1"/>
                </a:solidFill>
              </a:rPr>
              <a:t>형식입니다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&lt;a&gt; </a:t>
            </a:r>
            <a:r>
              <a:rPr lang="ko-KR" altLang="en-US" sz="1400" b="1" dirty="0">
                <a:solidFill>
                  <a:schemeClr val="tx1"/>
                </a:solidFill>
              </a:rPr>
              <a:t>문서를 연결하는 태그의 </a:t>
            </a:r>
            <a:r>
              <a:rPr lang="en-US" altLang="ko-KR" sz="1400" b="1" dirty="0">
                <a:solidFill>
                  <a:schemeClr val="tx1"/>
                </a:solidFill>
              </a:rPr>
              <a:t>html </a:t>
            </a:r>
            <a:r>
              <a:rPr lang="ko-KR" altLang="en-US" sz="1400" b="1" dirty="0">
                <a:solidFill>
                  <a:schemeClr val="tx1"/>
                </a:solidFill>
              </a:rPr>
              <a:t>형식입니다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>
                <a:solidFill>
                  <a:schemeClr val="tx1"/>
                </a:solidFill>
              </a:rPr>
              <a:t>href</a:t>
            </a:r>
            <a:r>
              <a:rPr lang="ko-KR" altLang="en-US" sz="1400" b="1" dirty="0">
                <a:solidFill>
                  <a:schemeClr val="tx1"/>
                </a:solidFill>
              </a:rPr>
              <a:t>의 속성을 가지고 있습니다</a:t>
            </a:r>
            <a:r>
              <a:rPr lang="en-US" altLang="ko-KR" sz="1400" b="1" dirty="0">
                <a:solidFill>
                  <a:schemeClr val="tx1"/>
                </a:solidFill>
              </a:rPr>
              <a:t>.)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&lt;</a:t>
            </a:r>
            <a:r>
              <a:rPr lang="en-US" altLang="ko-KR" sz="1400" b="1" dirty="0" err="1">
                <a:solidFill>
                  <a:schemeClr val="tx1"/>
                </a:solidFill>
              </a:rPr>
              <a:t>br</a:t>
            </a:r>
            <a:r>
              <a:rPr lang="en-US" altLang="ko-KR" sz="1400" b="1" dirty="0">
                <a:solidFill>
                  <a:schemeClr val="tx1"/>
                </a:solidFill>
              </a:rPr>
              <a:t>&gt; </a:t>
            </a:r>
            <a:r>
              <a:rPr lang="ko-KR" altLang="en-US" sz="1400" b="1" dirty="0" err="1">
                <a:solidFill>
                  <a:schemeClr val="tx1"/>
                </a:solidFill>
              </a:rPr>
              <a:t>엔터</a:t>
            </a:r>
            <a:r>
              <a:rPr lang="ko-KR" altLang="en-US" sz="1400" b="1" dirty="0">
                <a:solidFill>
                  <a:schemeClr val="tx1"/>
                </a:solidFill>
              </a:rPr>
              <a:t> 형식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248930" y="3303373"/>
            <a:ext cx="2298356" cy="321276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589EB8-D47D-4611-8809-E768F9410D23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4496848" y="3147742"/>
            <a:ext cx="2386381" cy="45565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474E67B-6273-401B-9AC4-B9E15F104E66}"/>
              </a:ext>
            </a:extLst>
          </p:cNvPr>
          <p:cNvSpPr/>
          <p:nvPr/>
        </p:nvSpPr>
        <p:spPr>
          <a:xfrm>
            <a:off x="6883229" y="2876781"/>
            <a:ext cx="4279041" cy="541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파싱하여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</a:rPr>
              <a:t>디비에</a:t>
            </a:r>
            <a:r>
              <a:rPr lang="ko-KR" altLang="en-US" sz="1400" b="1" dirty="0">
                <a:solidFill>
                  <a:schemeClr val="tx1"/>
                </a:solidFill>
              </a:rPr>
              <a:t> 넣은 </a:t>
            </a:r>
            <a:r>
              <a:rPr lang="ko-KR" altLang="en-US" sz="1400" b="1" dirty="0" err="1">
                <a:solidFill>
                  <a:schemeClr val="tx1"/>
                </a:solidFill>
              </a:rPr>
              <a:t>천식관련된</a:t>
            </a:r>
            <a:r>
              <a:rPr lang="ko-KR" altLang="en-US" sz="1400" b="1" dirty="0">
                <a:solidFill>
                  <a:schemeClr val="tx1"/>
                </a:solidFill>
              </a:rPr>
              <a:t> 뉴스</a:t>
            </a:r>
            <a:r>
              <a:rPr lang="en-US" altLang="ko-KR" sz="1400" b="1" dirty="0">
                <a:solidFill>
                  <a:schemeClr val="tx1"/>
                </a:solidFill>
              </a:rPr>
              <a:t>link(</a:t>
            </a:r>
            <a:r>
              <a:rPr lang="en-US" altLang="ko-KR" sz="1400" b="1" dirty="0" err="1">
                <a:solidFill>
                  <a:schemeClr val="tx1"/>
                </a:solidFill>
              </a:rPr>
              <a:t>href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</a:rPr>
              <a:t>테이블에 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</a:rPr>
              <a:t>컬럼을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html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a </a:t>
            </a:r>
            <a:r>
              <a:rPr lang="en-US" altLang="ko-KR" sz="1400" b="1" dirty="0" err="1">
                <a:solidFill>
                  <a:schemeClr val="tx1"/>
                </a:solidFill>
              </a:rPr>
              <a:t>href</a:t>
            </a:r>
            <a:r>
              <a:rPr lang="ko-KR" altLang="en-US" sz="1400" b="1" dirty="0">
                <a:solidFill>
                  <a:schemeClr val="tx1"/>
                </a:solidFill>
              </a:rPr>
              <a:t>링크에  집어넣음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59492" y="3587578"/>
            <a:ext cx="2298356" cy="321276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F589EB8-D47D-4611-8809-E768F9410D23}"/>
              </a:ext>
            </a:extLst>
          </p:cNvPr>
          <p:cNvCxnSpPr>
            <a:cxnSpLocks/>
          </p:cNvCxnSpPr>
          <p:nvPr/>
        </p:nvCxnSpPr>
        <p:spPr>
          <a:xfrm>
            <a:off x="2537254" y="3896497"/>
            <a:ext cx="4407243" cy="1565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474E67B-6273-401B-9AC4-B9E15F104E66}"/>
              </a:ext>
            </a:extLst>
          </p:cNvPr>
          <p:cNvSpPr/>
          <p:nvPr/>
        </p:nvSpPr>
        <p:spPr>
          <a:xfrm>
            <a:off x="6920298" y="3803538"/>
            <a:ext cx="4279041" cy="541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파싱하여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</a:rPr>
              <a:t>디비에</a:t>
            </a:r>
            <a:r>
              <a:rPr lang="ko-KR" altLang="en-US" sz="1400" b="1" dirty="0">
                <a:solidFill>
                  <a:schemeClr val="tx1"/>
                </a:solidFill>
              </a:rPr>
              <a:t> 넣은 </a:t>
            </a:r>
            <a:r>
              <a:rPr lang="ko-KR" altLang="en-US" sz="1400" b="1" dirty="0" err="1">
                <a:solidFill>
                  <a:schemeClr val="tx1"/>
                </a:solidFill>
              </a:rPr>
              <a:t>천식관련된</a:t>
            </a:r>
            <a:r>
              <a:rPr lang="ko-KR" altLang="en-US" sz="1400" b="1" dirty="0">
                <a:solidFill>
                  <a:schemeClr val="tx1"/>
                </a:solidFill>
              </a:rPr>
              <a:t> 뉴스 타이틀</a:t>
            </a:r>
            <a:r>
              <a:rPr lang="en-US" altLang="ko-KR" sz="1400" b="1" dirty="0">
                <a:solidFill>
                  <a:schemeClr val="tx1"/>
                </a:solidFill>
              </a:rPr>
              <a:t>(title)</a:t>
            </a:r>
            <a:r>
              <a:rPr lang="ko-KR" altLang="en-US" sz="1400" b="1" dirty="0">
                <a:solidFill>
                  <a:schemeClr val="tx1"/>
                </a:solidFill>
              </a:rPr>
              <a:t>테이블의 해당 </a:t>
            </a:r>
            <a:r>
              <a:rPr lang="ko-KR" altLang="en-US" sz="1400" b="1" dirty="0" err="1">
                <a:solidFill>
                  <a:schemeClr val="tx1"/>
                </a:solidFill>
              </a:rPr>
              <a:t>컬럼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143633" y="3608172"/>
            <a:ext cx="2298356" cy="321276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474E67B-6273-401B-9AC4-B9E15F104E66}"/>
              </a:ext>
            </a:extLst>
          </p:cNvPr>
          <p:cNvSpPr/>
          <p:nvPr/>
        </p:nvSpPr>
        <p:spPr>
          <a:xfrm>
            <a:off x="6952735" y="4816792"/>
            <a:ext cx="4205416" cy="541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b="1" dirty="0" err="1">
                <a:solidFill>
                  <a:schemeClr val="tx1"/>
                </a:solidFill>
              </a:rPr>
              <a:t>천식관련된</a:t>
            </a:r>
            <a:r>
              <a:rPr lang="ko-KR" altLang="en-US" sz="1400" b="1" dirty="0">
                <a:solidFill>
                  <a:schemeClr val="tx1"/>
                </a:solidFill>
              </a:rPr>
              <a:t> 뉴스 </a:t>
            </a:r>
            <a:r>
              <a:rPr lang="en-US" altLang="ko-KR" sz="1400" b="1" dirty="0">
                <a:solidFill>
                  <a:schemeClr val="tx1"/>
                </a:solidFill>
              </a:rPr>
              <a:t>(today)</a:t>
            </a:r>
            <a:r>
              <a:rPr lang="ko-KR" altLang="en-US" sz="1400" b="1" dirty="0">
                <a:solidFill>
                  <a:schemeClr val="tx1"/>
                </a:solidFill>
              </a:rPr>
              <a:t>테이블 해당 링크에 날짜 테이블 의 해당 </a:t>
            </a:r>
            <a:r>
              <a:rPr lang="ko-KR" altLang="en-US" sz="1400" b="1" dirty="0" err="1">
                <a:solidFill>
                  <a:schemeClr val="tx1"/>
                </a:solidFill>
              </a:rPr>
              <a:t>컬럼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F589EB8-D47D-4611-8809-E768F9410D2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5025081" y="3945924"/>
            <a:ext cx="1927654" cy="11418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58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 animBg="1"/>
      <p:bldP spid="4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76" y="799527"/>
            <a:ext cx="4753162" cy="5252205"/>
          </a:xfrm>
          <a:prstGeom prst="rect">
            <a:avLst/>
          </a:prstGeom>
        </p:spPr>
      </p:pic>
      <p:grpSp>
        <p:nvGrpSpPr>
          <p:cNvPr id="2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91D849-5391-4EDC-88C4-59B4C08CB98A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190068-4DB9-4C87-8C45-7922E7C9D50F}"/>
              </a:ext>
            </a:extLst>
          </p:cNvPr>
          <p:cNvSpPr/>
          <p:nvPr/>
        </p:nvSpPr>
        <p:spPr>
          <a:xfrm>
            <a:off x="2339301" y="410906"/>
            <a:ext cx="612366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부록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4756" y="1037616"/>
            <a:ext cx="7751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&lt;li&gt;</a:t>
            </a:r>
            <a:endParaRPr lang="en-US" altLang="ko-KR" dirty="0"/>
          </a:p>
          <a:p>
            <a:r>
              <a:rPr lang="ko-KR" altLang="en-US" dirty="0"/>
              <a:t>&lt;a href={{today_news[0].href}}target="_blank"&gt;?{{today_news[0].title}}</a:t>
            </a:r>
            <a:endParaRPr lang="en-US" altLang="ko-KR" dirty="0"/>
          </a:p>
          <a:p>
            <a:r>
              <a:rPr lang="ko-KR" altLang="en-US" dirty="0"/>
              <a:t>&lt;/a&gt;&lt;br&gt; </a:t>
            </a:r>
            <a:endParaRPr lang="en-US" altLang="ko-KR" dirty="0"/>
          </a:p>
          <a:p>
            <a:r>
              <a:rPr lang="ko-KR" altLang="en-US" dirty="0"/>
              <a:t>&lt;a&gt;{{today_news[0].today}}&lt;/a&gt;&lt;/li&gt;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474E67B-6273-401B-9AC4-B9E15F104E66}"/>
              </a:ext>
            </a:extLst>
          </p:cNvPr>
          <p:cNvSpPr/>
          <p:nvPr/>
        </p:nvSpPr>
        <p:spPr>
          <a:xfrm>
            <a:off x="1219200" y="1342766"/>
            <a:ext cx="2125362" cy="370703"/>
          </a:xfrm>
          <a:prstGeom prst="rect">
            <a:avLst/>
          </a:prstGeom>
          <a:solidFill>
            <a:schemeClr val="accent6">
              <a:lumMod val="60000"/>
              <a:lumOff val="40000"/>
              <a:alpha val="27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474E67B-6273-401B-9AC4-B9E15F104E66}"/>
              </a:ext>
            </a:extLst>
          </p:cNvPr>
          <p:cNvSpPr/>
          <p:nvPr/>
        </p:nvSpPr>
        <p:spPr>
          <a:xfrm>
            <a:off x="5280454" y="1359242"/>
            <a:ext cx="2236573" cy="362465"/>
          </a:xfrm>
          <a:prstGeom prst="rect">
            <a:avLst/>
          </a:prstGeom>
          <a:solidFill>
            <a:schemeClr val="accent1">
              <a:lumMod val="60000"/>
              <a:lumOff val="40000"/>
              <a:alpha val="46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474E67B-6273-401B-9AC4-B9E15F104E66}"/>
              </a:ext>
            </a:extLst>
          </p:cNvPr>
          <p:cNvSpPr/>
          <p:nvPr/>
        </p:nvSpPr>
        <p:spPr>
          <a:xfrm>
            <a:off x="696097" y="1878229"/>
            <a:ext cx="2450757" cy="362463"/>
          </a:xfrm>
          <a:prstGeom prst="rect">
            <a:avLst/>
          </a:prstGeom>
          <a:solidFill>
            <a:srgbClr val="E3DE00">
              <a:alpha val="21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F589EB8-D47D-4611-8809-E768F9410D23}"/>
              </a:ext>
            </a:extLst>
          </p:cNvPr>
          <p:cNvCxnSpPr>
            <a:cxnSpLocks/>
          </p:cNvCxnSpPr>
          <p:nvPr/>
        </p:nvCxnSpPr>
        <p:spPr>
          <a:xfrm>
            <a:off x="7511897" y="1478031"/>
            <a:ext cx="371714" cy="1301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474E67B-6273-401B-9AC4-B9E15F104E66}"/>
              </a:ext>
            </a:extLst>
          </p:cNvPr>
          <p:cNvSpPr/>
          <p:nvPr/>
        </p:nvSpPr>
        <p:spPr>
          <a:xfrm>
            <a:off x="7883611" y="1285103"/>
            <a:ext cx="3229232" cy="741405"/>
          </a:xfrm>
          <a:prstGeom prst="rect">
            <a:avLst/>
          </a:prstGeom>
          <a:solidFill>
            <a:schemeClr val="accent1">
              <a:lumMod val="60000"/>
              <a:lumOff val="40000"/>
              <a:alpha val="18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474E67B-6273-401B-9AC4-B9E15F104E66}"/>
              </a:ext>
            </a:extLst>
          </p:cNvPr>
          <p:cNvSpPr/>
          <p:nvPr/>
        </p:nvSpPr>
        <p:spPr>
          <a:xfrm>
            <a:off x="7867136" y="2055342"/>
            <a:ext cx="1725826" cy="317156"/>
          </a:xfrm>
          <a:prstGeom prst="rect">
            <a:avLst/>
          </a:prstGeom>
          <a:solidFill>
            <a:srgbClr val="E3DE00">
              <a:alpha val="35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b="1" dirty="0">
              <a:solidFill>
                <a:srgbClr val="FFFF00"/>
              </a:solidFill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F589EB8-D47D-4611-8809-E768F9410D23}"/>
              </a:ext>
            </a:extLst>
          </p:cNvPr>
          <p:cNvCxnSpPr>
            <a:cxnSpLocks/>
          </p:cNvCxnSpPr>
          <p:nvPr/>
        </p:nvCxnSpPr>
        <p:spPr>
          <a:xfrm>
            <a:off x="3166437" y="2034085"/>
            <a:ext cx="4717174" cy="2127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313039" y="2431875"/>
            <a:ext cx="6746788" cy="923330"/>
          </a:xfrm>
          <a:prstGeom prst="rect">
            <a:avLst/>
          </a:prstGeom>
          <a:solidFill>
            <a:schemeClr val="accent6">
              <a:lumMod val="60000"/>
              <a:lumOff val="40000"/>
              <a:alpha val="42000"/>
            </a:schemeClr>
          </a:solidFill>
          <a:ln w="3492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http://medipana.com/news/news_viewer.asp?NewsNum=238913&amp;MainKind=A&amp;NewsKind=5&amp;vCount=12&amp;vKind=1</a:t>
            </a:r>
            <a:endParaRPr lang="en-US" dirty="0"/>
          </a:p>
          <a:p>
            <a:r>
              <a:rPr lang="ko-KR" altLang="en-US" dirty="0"/>
              <a:t>해당 링크로 접속</a:t>
            </a:r>
            <a:endParaRPr lang="en-US" altLang="ko-KR" dirty="0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F589EB8-D47D-4611-8809-E768F9410D23}"/>
              </a:ext>
            </a:extLst>
          </p:cNvPr>
          <p:cNvCxnSpPr>
            <a:cxnSpLocks/>
          </p:cNvCxnSpPr>
          <p:nvPr/>
        </p:nvCxnSpPr>
        <p:spPr>
          <a:xfrm flipV="1">
            <a:off x="3233352" y="1194486"/>
            <a:ext cx="720810" cy="1541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474E67B-6273-401B-9AC4-B9E15F104E66}"/>
              </a:ext>
            </a:extLst>
          </p:cNvPr>
          <p:cNvSpPr/>
          <p:nvPr/>
        </p:nvSpPr>
        <p:spPr>
          <a:xfrm>
            <a:off x="3950043" y="1000895"/>
            <a:ext cx="2125362" cy="370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해당기사 링크 테이블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5733538" y="1812334"/>
            <a:ext cx="2166549" cy="60959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45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91D849-5391-4EDC-88C4-59B4C08CB98A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190068-4DB9-4C87-8C45-7922E7C9D50F}"/>
              </a:ext>
            </a:extLst>
          </p:cNvPr>
          <p:cNvSpPr/>
          <p:nvPr/>
        </p:nvSpPr>
        <p:spPr>
          <a:xfrm>
            <a:off x="2339301" y="410906"/>
            <a:ext cx="612366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부록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7AB75-1EA4-4BFD-9A92-21BC585B012B}"/>
              </a:ext>
            </a:extLst>
          </p:cNvPr>
          <p:cNvSpPr txBox="1"/>
          <p:nvPr/>
        </p:nvSpPr>
        <p:spPr>
          <a:xfrm>
            <a:off x="543007" y="1368781"/>
            <a:ext cx="71686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&lt;head&gt;</a:t>
            </a:r>
          </a:p>
          <a:p>
            <a:r>
              <a:rPr lang="en-US" altLang="ko-KR" dirty="0"/>
              <a:t>  &lt;style type="text/</a:t>
            </a:r>
            <a:r>
              <a:rPr lang="en-US" altLang="ko-KR" dirty="0" err="1"/>
              <a:t>css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a, a:hover, a:visited{color:#fff; </a:t>
            </a:r>
            <a:r>
              <a:rPr lang="en-US" altLang="ko-KR" dirty="0" err="1"/>
              <a:t>text-decoration:none</a:t>
            </a:r>
            <a:r>
              <a:rPr lang="en-US" altLang="ko-KR" dirty="0"/>
              <a:t>;}</a:t>
            </a:r>
            <a:endParaRPr lang="en-US" altLang="ko-KR" b="1" dirty="0"/>
          </a:p>
          <a:p>
            <a:r>
              <a:rPr lang="en-US" altLang="ko-KR" b="1" dirty="0"/>
              <a:t>    #pop{</a:t>
            </a:r>
          </a:p>
          <a:p>
            <a:r>
              <a:rPr lang="en-US" altLang="ko-KR" b="1" dirty="0"/>
              <a:t>     </a:t>
            </a:r>
            <a:r>
              <a:rPr lang="en-US" altLang="ko-KR" dirty="0"/>
              <a:t>width:300px; height:400px; background:#3d3d3d; color:#</a:t>
            </a:r>
            <a:r>
              <a:rPr lang="en-US" altLang="ko-KR" dirty="0" err="1"/>
              <a:t>fff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</a:t>
            </a:r>
            <a:r>
              <a:rPr lang="en-US" altLang="ko-KR" dirty="0" err="1"/>
              <a:t>text-align:center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 border:15px solid #3571B5;</a:t>
            </a:r>
          </a:p>
          <a:p>
            <a:r>
              <a:rPr lang="en-US" altLang="ko-KR" dirty="0"/>
              <a:t>     position: fixed;</a:t>
            </a:r>
          </a:p>
          <a:p>
            <a:r>
              <a:rPr lang="en-US" altLang="ko-KR" dirty="0"/>
              <a:t>     left: 40%;</a:t>
            </a:r>
          </a:p>
          <a:p>
            <a:r>
              <a:rPr lang="en-US" altLang="ko-KR" dirty="0"/>
              <a:t>     top: 25%;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    #close{</a:t>
            </a:r>
          </a:p>
          <a:p>
            <a:r>
              <a:rPr lang="en-US" altLang="ko-KR" dirty="0"/>
              <a:t>     width:100px; </a:t>
            </a:r>
            <a:r>
              <a:rPr lang="en-US" altLang="ko-KR" dirty="0" err="1"/>
              <a:t>margin:auto</a:t>
            </a:r>
            <a:r>
              <a:rPr lang="en-US" altLang="ko-KR" dirty="0"/>
              <a:t>; </a:t>
            </a:r>
            <a:r>
              <a:rPr lang="en-US" altLang="ko-KR" dirty="0" err="1"/>
              <a:t>cursor:pointer</a:t>
            </a:r>
            <a:r>
              <a:rPr lang="en-US" altLang="ko-KR" dirty="0"/>
              <a:t>; </a:t>
            </a:r>
          </a:p>
          <a:p>
            <a:r>
              <a:rPr lang="en-US" altLang="ko-KR" dirty="0"/>
              <a:t>     </a:t>
            </a:r>
            <a:r>
              <a:rPr lang="en-US" altLang="ko-KR" dirty="0" err="1"/>
              <a:t>font-weight:bold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    }</a:t>
            </a: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7E48C525-CDF5-49D6-93BA-466DA3B436FF}"/>
              </a:ext>
            </a:extLst>
          </p:cNvPr>
          <p:cNvSpPr txBox="1"/>
          <p:nvPr/>
        </p:nvSpPr>
        <p:spPr>
          <a:xfrm>
            <a:off x="7483642" y="1518901"/>
            <a:ext cx="4165351" cy="1285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지역별 천식위험등급을 보여주기 위해</a:t>
            </a:r>
            <a:endParaRPr lang="en-US" altLang="ko-KR" b="1" dirty="0"/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 해당 지역을 클릭하면 </a:t>
            </a:r>
            <a:endParaRPr lang="en-US" altLang="ko-KR" b="1" dirty="0"/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레이어 팝업으로 등급을 보여줌 </a:t>
            </a:r>
            <a:endParaRPr lang="en-US" altLang="ko-KR" b="1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DEFAF89-90B6-45B2-B11F-B40618C9C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025" y="3256812"/>
            <a:ext cx="2501649" cy="287554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1249470-7045-4724-9A57-5F1E4FFB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442" y="3256812"/>
            <a:ext cx="3154699" cy="3601188"/>
          </a:xfrm>
          <a:prstGeom prst="rect">
            <a:avLst/>
          </a:prstGeom>
        </p:spPr>
      </p:pic>
      <p:sp>
        <p:nvSpPr>
          <p:cNvPr id="36" name="TextBox 3">
            <a:extLst>
              <a:ext uri="{FF2B5EF4-FFF2-40B4-BE49-F238E27FC236}">
                <a16:creationId xmlns:a16="http://schemas.microsoft.com/office/drawing/2014/main" id="{9136DC37-6377-428F-B55C-A1A7C456C98A}"/>
              </a:ext>
            </a:extLst>
          </p:cNvPr>
          <p:cNvSpPr txBox="1"/>
          <p:nvPr/>
        </p:nvSpPr>
        <p:spPr>
          <a:xfrm>
            <a:off x="8526358" y="2954309"/>
            <a:ext cx="2440866" cy="29592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1400" b="1" dirty="0"/>
          </a:p>
          <a:p>
            <a:pPr>
              <a:lnSpc>
                <a:spcPct val="150000"/>
              </a:lnSpc>
              <a:defRPr/>
            </a:pPr>
            <a:endParaRPr lang="en-US" altLang="ko-KR" sz="1400" b="1" dirty="0"/>
          </a:p>
          <a:p>
            <a:pPr>
              <a:lnSpc>
                <a:spcPct val="150000"/>
              </a:lnSpc>
              <a:defRPr/>
            </a:pPr>
            <a:endParaRPr lang="en-US" altLang="ko-KR" sz="1400" b="1" dirty="0"/>
          </a:p>
          <a:p>
            <a:pPr>
              <a:lnSpc>
                <a:spcPct val="150000"/>
              </a:lnSpc>
              <a:defRPr/>
            </a:pPr>
            <a:endParaRPr lang="en-US" altLang="ko-KR" sz="1400" b="1" dirty="0"/>
          </a:p>
          <a:p>
            <a:pPr>
              <a:lnSpc>
                <a:spcPct val="150000"/>
              </a:lnSpc>
              <a:defRPr/>
            </a:pPr>
            <a:endParaRPr lang="en-US" altLang="ko-KR" sz="1400" b="1" dirty="0"/>
          </a:p>
          <a:p>
            <a:pPr>
              <a:lnSpc>
                <a:spcPct val="150000"/>
              </a:lnSpc>
              <a:defRPr/>
            </a:pPr>
            <a:endParaRPr lang="en-US" altLang="ko-KR" sz="1400" b="1" dirty="0"/>
          </a:p>
          <a:p>
            <a:pPr>
              <a:lnSpc>
                <a:spcPct val="150000"/>
              </a:lnSpc>
              <a:defRPr/>
            </a:pPr>
            <a:endParaRPr lang="en-US" altLang="ko-KR" sz="1400" b="1" dirty="0"/>
          </a:p>
          <a:p>
            <a:pPr>
              <a:lnSpc>
                <a:spcPct val="150000"/>
              </a:lnSpc>
              <a:defRPr/>
            </a:pPr>
            <a:endParaRPr lang="en-US" altLang="ko-KR" sz="1400" b="1" dirty="0"/>
          </a:p>
          <a:p>
            <a:pPr>
              <a:lnSpc>
                <a:spcPct val="150000"/>
              </a:lnSpc>
              <a:defRPr/>
            </a:pP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65032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91D849-5391-4EDC-88C4-59B4C08CB98A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190068-4DB9-4C87-8C45-7922E7C9D50F}"/>
              </a:ext>
            </a:extLst>
          </p:cNvPr>
          <p:cNvSpPr/>
          <p:nvPr/>
        </p:nvSpPr>
        <p:spPr>
          <a:xfrm>
            <a:off x="2339301" y="410906"/>
            <a:ext cx="612366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부록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7AB75-1EA4-4BFD-9A92-21BC585B012B}"/>
              </a:ext>
            </a:extLst>
          </p:cNvPr>
          <p:cNvSpPr txBox="1"/>
          <p:nvPr/>
        </p:nvSpPr>
        <p:spPr>
          <a:xfrm>
            <a:off x="533571" y="1172876"/>
            <a:ext cx="71686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&lt;script type="text/</a:t>
            </a:r>
            <a:r>
              <a:rPr lang="en-US" altLang="ko-KR" dirty="0" err="1"/>
              <a:t>javascript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$(document).ready(function() {</a:t>
            </a:r>
          </a:p>
          <a:p>
            <a:r>
              <a:rPr lang="en-US" altLang="ko-KR" dirty="0"/>
              <a:t>     $('#crd1').click(function() {</a:t>
            </a:r>
          </a:p>
          <a:p>
            <a:r>
              <a:rPr lang="en-US" altLang="ko-KR" dirty="0"/>
              <a:t>      $('#pop').show();</a:t>
            </a:r>
          </a:p>
          <a:p>
            <a:r>
              <a:rPr lang="en-US" altLang="ko-KR" dirty="0"/>
              <a:t>     });</a:t>
            </a:r>
          </a:p>
          <a:p>
            <a:r>
              <a:rPr lang="en-US" altLang="ko-KR" dirty="0"/>
              <a:t>     $('#close').click(function() {</a:t>
            </a:r>
          </a:p>
          <a:p>
            <a:r>
              <a:rPr lang="en-US" altLang="ko-KR" dirty="0"/>
              <a:t>      $('#pop').hide();</a:t>
            </a:r>
          </a:p>
          <a:p>
            <a:r>
              <a:rPr lang="en-US" altLang="ko-KR" dirty="0"/>
              <a:t>     });</a:t>
            </a:r>
          </a:p>
          <a:p>
            <a:r>
              <a:rPr lang="en-US" altLang="ko-KR" dirty="0"/>
              <a:t>&lt;/script&gt;</a:t>
            </a:r>
            <a:endParaRPr lang="ko-KR" altLang="en-US" dirty="0"/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3CA46CC1-63E1-453B-A8F8-85AC80AE177B}"/>
              </a:ext>
            </a:extLst>
          </p:cNvPr>
          <p:cNvSpPr txBox="1"/>
          <p:nvPr/>
        </p:nvSpPr>
        <p:spPr>
          <a:xfrm>
            <a:off x="5563762" y="1270143"/>
            <a:ext cx="4165351" cy="1285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버튼을 눌렀을 때 </a:t>
            </a:r>
            <a:endParaRPr lang="en-US" altLang="ko-KR" b="1" dirty="0"/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레이어 팝업이 열릴 수 있도록 </a:t>
            </a:r>
            <a:endParaRPr lang="en-US" altLang="ko-KR" b="1" dirty="0"/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연결해주기 </a:t>
            </a:r>
            <a:endParaRPr lang="en-US" altLang="ko-KR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D3140C-70A0-4614-8557-7798188D23A5}"/>
              </a:ext>
            </a:extLst>
          </p:cNvPr>
          <p:cNvSpPr txBox="1"/>
          <p:nvPr/>
        </p:nvSpPr>
        <p:spPr>
          <a:xfrm>
            <a:off x="509308" y="3715749"/>
            <a:ext cx="71686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&lt;script&gt;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window.onscroll</a:t>
            </a:r>
            <a:r>
              <a:rPr lang="en-US" altLang="ko-KR" dirty="0"/>
              <a:t> = function() {</a:t>
            </a:r>
            <a:r>
              <a:rPr lang="en-US" altLang="ko-KR" dirty="0" err="1"/>
              <a:t>myFunction</a:t>
            </a:r>
            <a:r>
              <a:rPr lang="en-US" altLang="ko-KR" dirty="0"/>
              <a:t>()};</a:t>
            </a:r>
          </a:p>
          <a:p>
            <a:r>
              <a:rPr lang="en-US" altLang="ko-KR" dirty="0"/>
              <a:t>  function </a:t>
            </a:r>
            <a:r>
              <a:rPr lang="en-US" altLang="ko-KR" dirty="0" err="1"/>
              <a:t>myFunction</a:t>
            </a:r>
            <a:r>
              <a:rPr lang="en-US" altLang="ko-KR" dirty="0"/>
              <a:t>() {</a:t>
            </a:r>
          </a:p>
          <a:p>
            <a:r>
              <a:rPr lang="en-US" altLang="ko-KR" dirty="0"/>
              <a:t>    if (</a:t>
            </a:r>
            <a:r>
              <a:rPr lang="en-US" altLang="ko-KR" dirty="0" err="1"/>
              <a:t>document.body.scrollTop</a:t>
            </a:r>
            <a:r>
              <a:rPr lang="en-US" altLang="ko-KR" dirty="0"/>
              <a:t> &gt; 50 || </a:t>
            </a:r>
            <a:r>
              <a:rPr lang="en-US" altLang="ko-KR" dirty="0" err="1"/>
              <a:t>document.documentElement.scrollTop</a:t>
            </a:r>
            <a:r>
              <a:rPr lang="en-US" altLang="ko-KR" dirty="0"/>
              <a:t> &gt; 50) {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document.getElementById</a:t>
            </a:r>
            <a:r>
              <a:rPr lang="en-US" altLang="ko-KR" dirty="0"/>
              <a:t>("pop").</a:t>
            </a:r>
            <a:r>
              <a:rPr lang="en-US" altLang="ko-KR" dirty="0" err="1"/>
              <a:t>className</a:t>
            </a:r>
            <a:r>
              <a:rPr lang="en-US" altLang="ko-KR" dirty="0"/>
              <a:t> = "test";</a:t>
            </a:r>
          </a:p>
          <a:p>
            <a:r>
              <a:rPr lang="en-US" altLang="ko-KR" dirty="0"/>
              <a:t>    } else {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document.getElementById</a:t>
            </a:r>
            <a:r>
              <a:rPr lang="en-US" altLang="ko-KR" dirty="0"/>
              <a:t>("pop").</a:t>
            </a:r>
            <a:r>
              <a:rPr lang="en-US" altLang="ko-KR" dirty="0" err="1"/>
              <a:t>className</a:t>
            </a:r>
            <a:r>
              <a:rPr lang="en-US" altLang="ko-KR" dirty="0"/>
              <a:t> = "";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  }</a:t>
            </a:r>
          </a:p>
          <a:p>
            <a:r>
              <a:rPr lang="en-US" altLang="ko-KR" dirty="0"/>
              <a:t>  &lt;/script&gt;</a:t>
            </a: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0297AD3E-A7B7-41E5-80F7-DF5A4E6314C0}"/>
              </a:ext>
            </a:extLst>
          </p:cNvPr>
          <p:cNvSpPr txBox="1"/>
          <p:nvPr/>
        </p:nvSpPr>
        <p:spPr>
          <a:xfrm>
            <a:off x="7163962" y="4356056"/>
            <a:ext cx="4165351" cy="1285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스크롤을 움직여도 </a:t>
            </a:r>
            <a:endParaRPr lang="en-US" altLang="ko-KR" b="1" dirty="0"/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/>
              <a:t>팝업창을 중앙으로 움직이지 않도록 </a:t>
            </a:r>
            <a:endParaRPr lang="en-US" altLang="ko-KR" b="1" dirty="0"/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 err="1"/>
              <a:t>고정시켜줌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3555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427099" y="64135"/>
            <a:ext cx="425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339301" y="410906"/>
            <a:ext cx="612366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부록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77766" y="1342506"/>
            <a:ext cx="11808774" cy="4609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ko-KR" altLang="en-US" dirty="0"/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#</a:t>
            </a:r>
            <a:r>
              <a:rPr lang="ko-KR" altLang="en-US" dirty="0" err="1"/>
              <a:t>습도랑</a:t>
            </a:r>
            <a:r>
              <a:rPr lang="ko-KR" altLang="en-US" dirty="0"/>
              <a:t> 기압을 </a:t>
            </a:r>
            <a:r>
              <a:rPr lang="ko-KR" altLang="en-US" dirty="0" err="1"/>
              <a:t>크롤링</a:t>
            </a:r>
            <a:r>
              <a:rPr lang="ko-KR" altLang="en-US" dirty="0"/>
              <a:t> 해오는 함수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humiPha</a:t>
            </a:r>
            <a:r>
              <a:rPr lang="ko-KR" altLang="en-US" dirty="0"/>
              <a:t>(</a:t>
            </a:r>
            <a:r>
              <a:rPr lang="ko-KR" altLang="en-US" dirty="0" err="1"/>
              <a:t>geome</a:t>
            </a:r>
            <a:r>
              <a:rPr lang="ko-KR" altLang="en-US" dirty="0"/>
              <a:t>, </a:t>
            </a:r>
            <a:r>
              <a:rPr lang="ko-KR" altLang="en-US" dirty="0" err="1"/>
              <a:t>gedata</a:t>
            </a:r>
            <a:r>
              <a:rPr lang="ko-KR" altLang="en-US" dirty="0"/>
              <a:t>):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url</a:t>
            </a:r>
            <a:r>
              <a:rPr lang="ko-KR" altLang="en-US" dirty="0"/>
              <a:t> =  "http://www.weather.go.kr/weather/observation/currentweather.jsp"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html</a:t>
            </a:r>
            <a:r>
              <a:rPr lang="ko-KR" altLang="en-US" dirty="0"/>
              <a:t> = </a:t>
            </a:r>
            <a:r>
              <a:rPr lang="ko-KR" altLang="en-US" dirty="0" err="1"/>
              <a:t>urlopen</a:t>
            </a:r>
            <a:r>
              <a:rPr lang="ko-KR" altLang="en-US" dirty="0"/>
              <a:t>(</a:t>
            </a:r>
            <a:r>
              <a:rPr lang="ko-KR" altLang="en-US" dirty="0" err="1"/>
              <a:t>url</a:t>
            </a:r>
            <a:r>
              <a:rPr lang="ko-KR" altLang="en-US" dirty="0"/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bs_obj</a:t>
            </a:r>
            <a:r>
              <a:rPr lang="ko-KR" altLang="en-US" dirty="0"/>
              <a:t> = bs4.BeautifulSoup(</a:t>
            </a:r>
            <a:r>
              <a:rPr lang="ko-KR" altLang="en-US" dirty="0" err="1"/>
              <a:t>html.read</a:t>
            </a:r>
            <a:r>
              <a:rPr lang="ko-KR" altLang="en-US" dirty="0"/>
              <a:t>(), "</a:t>
            </a:r>
            <a:r>
              <a:rPr lang="ko-KR" altLang="en-US" dirty="0" err="1"/>
              <a:t>html.parser</a:t>
            </a:r>
            <a:r>
              <a:rPr lang="ko-KR" altLang="en-US" dirty="0"/>
              <a:t>")</a:t>
            </a:r>
            <a:endParaRPr lang="en-US" altLang="ko-KR" dirty="0"/>
          </a:p>
          <a:p>
            <a:pPr>
              <a:lnSpc>
                <a:spcPct val="150000"/>
              </a:lnSpc>
              <a:defRPr/>
            </a:pPr>
            <a:endParaRPr lang="ko-KR" altLang="en-US" dirty="0"/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zxzxz</a:t>
            </a:r>
            <a:r>
              <a:rPr lang="ko-KR" altLang="en-US" dirty="0"/>
              <a:t>=</a:t>
            </a:r>
            <a:r>
              <a:rPr lang="ko-KR" altLang="en-US" dirty="0" err="1"/>
              <a:t>bs_obj.find</a:t>
            </a:r>
            <a:r>
              <a:rPr lang="ko-KR" altLang="en-US" dirty="0"/>
              <a:t>("</a:t>
            </a:r>
            <a:r>
              <a:rPr lang="ko-KR" altLang="en-US" dirty="0" err="1"/>
              <a:t>div</a:t>
            </a:r>
            <a:r>
              <a:rPr lang="ko-KR" altLang="en-US" dirty="0"/>
              <a:t>",</a:t>
            </a:r>
            <a:r>
              <a:rPr lang="ko-KR" altLang="en-US" dirty="0" err="1"/>
              <a:t>class</a:t>
            </a:r>
            <a:r>
              <a:rPr lang="ko-KR" altLang="en-US" dirty="0"/>
              <a:t>_="width2")</a:t>
            </a:r>
            <a:endParaRPr lang="en-US" altLang="ko-KR" dirty="0"/>
          </a:p>
          <a:p>
            <a:pPr>
              <a:lnSpc>
                <a:spcPct val="150000"/>
              </a:lnSpc>
              <a:defRPr/>
            </a:pPr>
            <a:endParaRPr lang="ko-KR" altLang="en-US" dirty="0"/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weweee</a:t>
            </a:r>
            <a:r>
              <a:rPr lang="ko-KR" altLang="en-US" dirty="0"/>
              <a:t>=</a:t>
            </a:r>
            <a:r>
              <a:rPr lang="ko-KR" altLang="en-US" dirty="0" err="1"/>
              <a:t>zxzxz.find</a:t>
            </a:r>
            <a:r>
              <a:rPr lang="ko-KR" altLang="en-US" dirty="0"/>
              <a:t>("</a:t>
            </a:r>
            <a:r>
              <a:rPr lang="ko-KR" altLang="en-US" dirty="0" err="1"/>
              <a:t>div</a:t>
            </a:r>
            <a:r>
              <a:rPr lang="ko-KR" altLang="en-US" dirty="0"/>
              <a:t>",</a:t>
            </a:r>
            <a:r>
              <a:rPr lang="ko-KR" altLang="en-US" dirty="0" err="1"/>
              <a:t>id</a:t>
            </a:r>
            <a:r>
              <a:rPr lang="ko-KR" altLang="en-US" dirty="0"/>
              <a:t>="</a:t>
            </a:r>
            <a:r>
              <a:rPr lang="ko-KR" altLang="en-US" dirty="0" err="1"/>
              <a:t>content_weather</a:t>
            </a:r>
            <a:r>
              <a:rPr lang="ko-KR" altLang="en-US" dirty="0"/>
              <a:t>")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rtt</a:t>
            </a:r>
            <a:r>
              <a:rPr lang="ko-KR" altLang="en-US" dirty="0"/>
              <a:t>=</a:t>
            </a:r>
            <a:r>
              <a:rPr lang="ko-KR" altLang="en-US" dirty="0" err="1"/>
              <a:t>weweee.find</a:t>
            </a:r>
            <a:r>
              <a:rPr lang="ko-KR" altLang="en-US" dirty="0"/>
              <a:t>("</a:t>
            </a:r>
            <a:r>
              <a:rPr lang="ko-KR" altLang="en-US" dirty="0" err="1"/>
              <a:t>table</a:t>
            </a:r>
            <a:r>
              <a:rPr lang="ko-KR" altLang="en-US" dirty="0"/>
              <a:t>",</a:t>
            </a:r>
            <a:r>
              <a:rPr lang="ko-KR" altLang="en-US" dirty="0" err="1"/>
              <a:t>class</a:t>
            </a:r>
            <a:r>
              <a:rPr lang="ko-KR" altLang="en-US" dirty="0"/>
              <a:t>_="table_develop3")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2F7643-BC13-494F-BE63-AB16845B1235}"/>
              </a:ext>
            </a:extLst>
          </p:cNvPr>
          <p:cNvSpPr/>
          <p:nvPr/>
        </p:nvSpPr>
        <p:spPr>
          <a:xfrm>
            <a:off x="7551684" y="1185866"/>
            <a:ext cx="4312668" cy="1277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 bs4의 </a:t>
            </a:r>
            <a:r>
              <a:rPr lang="ko-KR" altLang="en-US" b="1" dirty="0" err="1">
                <a:solidFill>
                  <a:schemeClr val="tx1"/>
                </a:solidFill>
              </a:rPr>
              <a:t>beautifulsoup으로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 err="1">
                <a:solidFill>
                  <a:schemeClr val="tx1"/>
                </a:solidFill>
              </a:rPr>
              <a:t>url주소의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html</a:t>
            </a:r>
            <a:r>
              <a:rPr lang="ko-KR" altLang="en-US" b="1" dirty="0">
                <a:solidFill>
                  <a:schemeClr val="tx1"/>
                </a:solidFill>
              </a:rPr>
              <a:t> 안에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내용을 읽습니다.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861655-1553-444F-978A-30C936DD333B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6495393" y="1824370"/>
            <a:ext cx="1056291" cy="186476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502EDB-0D9F-4C64-963D-84F847C37B05}"/>
              </a:ext>
            </a:extLst>
          </p:cNvPr>
          <p:cNvSpPr/>
          <p:nvPr/>
        </p:nvSpPr>
        <p:spPr>
          <a:xfrm>
            <a:off x="7551683" y="3357857"/>
            <a:ext cx="4312668" cy="1277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 해당 </a:t>
            </a:r>
            <a:r>
              <a:rPr lang="ko-KR" altLang="en-US" b="1" dirty="0" err="1">
                <a:solidFill>
                  <a:schemeClr val="tx1"/>
                </a:solidFill>
              </a:rPr>
              <a:t>URL에</a:t>
            </a:r>
            <a:r>
              <a:rPr lang="ko-KR" altLang="en-US" b="1" dirty="0">
                <a:solidFill>
                  <a:schemeClr val="tx1"/>
                </a:solidFill>
              </a:rPr>
              <a:t> 오늘의 날씨 표 </a:t>
            </a:r>
            <a:r>
              <a:rPr lang="ko-KR" altLang="en-US" b="1" dirty="0" err="1">
                <a:solidFill>
                  <a:schemeClr val="tx1"/>
                </a:solidFill>
              </a:rPr>
              <a:t>div의</a:t>
            </a:r>
            <a:r>
              <a:rPr lang="ko-KR" altLang="en-US" b="1" dirty="0">
                <a:solidFill>
                  <a:schemeClr val="tx1"/>
                </a:solidFill>
              </a:rPr>
              <a:t> 고유의 클래스명을 찾고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 err="1">
                <a:solidFill>
                  <a:schemeClr val="tx1"/>
                </a:solidFill>
              </a:rPr>
              <a:t>find함수로</a:t>
            </a:r>
            <a:r>
              <a:rPr lang="ko-KR" altLang="en-US" b="1" dirty="0">
                <a:solidFill>
                  <a:schemeClr val="tx1"/>
                </a:solidFill>
              </a:rPr>
              <a:t> 찾음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B683D54-84BA-4C6B-B2E3-6F9C17135543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5123793" y="3996361"/>
            <a:ext cx="2427890" cy="4810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DE6E88-639A-41CD-A7AC-3C2C5235BB4C}"/>
              </a:ext>
            </a:extLst>
          </p:cNvPr>
          <p:cNvSpPr/>
          <p:nvPr/>
        </p:nvSpPr>
        <p:spPr>
          <a:xfrm>
            <a:off x="7551683" y="4885710"/>
            <a:ext cx="4312668" cy="1277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 해당 고유의 아이디나 클래스명을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찾아 들어가 오늘의 습도와 기압 수치가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나오는 수치까지 찾아냄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4CD08B6-9153-4BCF-AB9A-9A424B62E631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5975131" y="5515494"/>
            <a:ext cx="1576552" cy="87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427099" y="64135"/>
            <a:ext cx="425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339301" y="410906"/>
            <a:ext cx="612366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부록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2251" y="1192916"/>
            <a:ext cx="8195321" cy="5034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/>
              <a:t>    dsfd=rtt.find("tbody")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    </a:t>
            </a:r>
            <a:r>
              <a:rPr lang="ko-KR" altLang="en-US"/>
              <a:t>dsfd2=rtt.find("thead")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 tytyt=dsfd2.find("tr",id="table_header2")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 tytyt1=dsfd2.find("tr",id="table_header1")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 tyty2=tytyt.findAll("th")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 tyt2=tytyt1.findAll("th")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 rtr=tyty2[8]  #습도타이틀명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 #지점 rtr2=tyt2[0]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 rtr3=tyt2[5]  #기압타이틀명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 print("지역","  ",rtr.text,"  ",rtr3.text)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 tyty=dsfd.findAll("tr")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8264407" y="867615"/>
            <a:ext cx="3517252" cy="567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/>
                </a:solidFill>
              </a:rPr>
              <a:t>오늘의 날씨 타이틀 테이블</a:t>
            </a:r>
          </a:p>
        </p:txBody>
      </p:sp>
      <p:cxnSp>
        <p:nvCxnSpPr>
          <p:cNvPr id="35" name="직선 연결선 34"/>
          <p:cNvCxnSpPr>
            <a:endCxn id="34" idx="1"/>
          </p:cNvCxnSpPr>
          <p:nvPr/>
        </p:nvCxnSpPr>
        <p:spPr>
          <a:xfrm flipV="1">
            <a:off x="3263462" y="1151543"/>
            <a:ext cx="5000946" cy="11781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33"/>
          <p:cNvSpPr/>
          <p:nvPr/>
        </p:nvSpPr>
        <p:spPr>
          <a:xfrm>
            <a:off x="7659646" y="1848166"/>
            <a:ext cx="4122014" cy="1172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700" b="1">
                <a:solidFill>
                  <a:schemeClr val="tx1"/>
                </a:solidFill>
              </a:rPr>
              <a:t>tyty1=</a:t>
            </a:r>
            <a:r>
              <a:rPr lang="ko-KR" altLang="en-US" sz="1700" b="1">
                <a:solidFill>
                  <a:schemeClr val="tx1"/>
                </a:solidFill>
              </a:rPr>
              <a:t>오늘의 날씨 테이블의 첫번째행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700" b="1">
                <a:solidFill>
                  <a:schemeClr val="tx1"/>
                </a:solidFill>
              </a:rPr>
              <a:t>tyty=</a:t>
            </a:r>
            <a:r>
              <a:rPr lang="ko-KR" altLang="en-US" sz="1700" b="1">
                <a:solidFill>
                  <a:schemeClr val="tx1"/>
                </a:solidFill>
              </a:rPr>
              <a:t>오늘의 날씨 테이블의 두번째행</a:t>
            </a:r>
          </a:p>
        </p:txBody>
      </p:sp>
      <p:cxnSp>
        <p:nvCxnSpPr>
          <p:cNvPr id="56" name="직선 연결선 34"/>
          <p:cNvCxnSpPr>
            <a:endCxn id="49" idx="1"/>
          </p:cNvCxnSpPr>
          <p:nvPr/>
        </p:nvCxnSpPr>
        <p:spPr>
          <a:xfrm flipV="1">
            <a:off x="4909156" y="2434476"/>
            <a:ext cx="2750491" cy="4653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33"/>
          <p:cNvSpPr/>
          <p:nvPr/>
        </p:nvSpPr>
        <p:spPr>
          <a:xfrm>
            <a:off x="7705003" y="3429000"/>
            <a:ext cx="4137133" cy="1172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700" b="1">
                <a:solidFill>
                  <a:schemeClr val="tx1"/>
                </a:solidFill>
              </a:rPr>
              <a:t>tyty2=</a:t>
            </a:r>
            <a:r>
              <a:rPr lang="ko-KR" altLang="en-US" sz="1700" b="1">
                <a:solidFill>
                  <a:schemeClr val="tx1"/>
                </a:solidFill>
              </a:rPr>
              <a:t>오늘의 날씨 테이블의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1700" b="1">
                <a:solidFill>
                  <a:schemeClr val="tx1"/>
                </a:solidFill>
              </a:rPr>
              <a:t>첫번째</a:t>
            </a:r>
            <a:r>
              <a:rPr lang="en-US" altLang="ko-KR" sz="1700" b="1">
                <a:solidFill>
                  <a:schemeClr val="tx1"/>
                </a:solidFill>
              </a:rPr>
              <a:t>,</a:t>
            </a:r>
            <a:r>
              <a:rPr lang="ko-KR" altLang="en-US" sz="1700" b="1">
                <a:solidFill>
                  <a:schemeClr val="tx1"/>
                </a:solidFill>
              </a:rPr>
              <a:t> 두번째행의 모든열</a:t>
            </a:r>
          </a:p>
        </p:txBody>
      </p:sp>
      <p:cxnSp>
        <p:nvCxnSpPr>
          <p:cNvPr id="58" name="직선 연결선 34"/>
          <p:cNvCxnSpPr>
            <a:endCxn id="57" idx="1"/>
          </p:cNvCxnSpPr>
          <p:nvPr/>
        </p:nvCxnSpPr>
        <p:spPr>
          <a:xfrm>
            <a:off x="3148962" y="3776738"/>
            <a:ext cx="4556041" cy="2385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427099" y="64135"/>
            <a:ext cx="425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339301" y="410906"/>
            <a:ext cx="612366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부록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4420" y="1225526"/>
            <a:ext cx="10821025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 dirty="0"/>
              <a:t>#최저기온, 최고기온, 오존을 크롤링하며 일교차를 구하는 함수</a:t>
            </a:r>
          </a:p>
          <a:p>
            <a:pPr>
              <a:defRPr/>
            </a:pPr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temperoz</a:t>
            </a:r>
            <a:r>
              <a:rPr lang="ko-KR" altLang="en-US" dirty="0"/>
              <a:t>(geome2):</a:t>
            </a:r>
          </a:p>
          <a:p>
            <a:pPr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i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range</a:t>
            </a:r>
            <a:r>
              <a:rPr lang="ko-KR" altLang="en-US" dirty="0"/>
              <a:t>(0, 16):</a:t>
            </a:r>
          </a:p>
          <a:p>
            <a:pPr>
              <a:defRPr/>
            </a:pPr>
            <a:r>
              <a:rPr lang="ko-KR" altLang="en-US" dirty="0"/>
              <a:t>        </a:t>
            </a:r>
            <a:r>
              <a:rPr lang="ko-KR" altLang="en-US" dirty="0" err="1"/>
              <a:t>html</a:t>
            </a:r>
            <a:r>
              <a:rPr lang="ko-KR" altLang="en-US" dirty="0"/>
              <a:t> = </a:t>
            </a:r>
            <a:r>
              <a:rPr lang="ko-KR" altLang="en-US" dirty="0" err="1"/>
              <a:t>urlopen</a:t>
            </a:r>
            <a:r>
              <a:rPr lang="ko-KR" altLang="en-US" dirty="0"/>
              <a:t>(geome2[</a:t>
            </a:r>
            <a:r>
              <a:rPr lang="ko-KR" altLang="en-US" dirty="0" err="1"/>
              <a:t>i</a:t>
            </a:r>
            <a:r>
              <a:rPr lang="ko-KR" altLang="en-US" dirty="0"/>
              <a:t>])</a:t>
            </a:r>
          </a:p>
          <a:p>
            <a:pPr>
              <a:defRPr/>
            </a:pPr>
            <a:r>
              <a:rPr lang="ko-KR" altLang="en-US" dirty="0"/>
              <a:t>        </a:t>
            </a:r>
            <a:r>
              <a:rPr lang="ko-KR" altLang="en-US" dirty="0" err="1"/>
              <a:t>bs_obj</a:t>
            </a:r>
            <a:r>
              <a:rPr lang="ko-KR" altLang="en-US" dirty="0"/>
              <a:t> = bs4.BeautifulSoup(</a:t>
            </a:r>
            <a:r>
              <a:rPr lang="ko-KR" altLang="en-US" dirty="0" err="1"/>
              <a:t>html.read</a:t>
            </a:r>
            <a:r>
              <a:rPr lang="ko-KR" altLang="en-US" dirty="0"/>
              <a:t>(), "</a:t>
            </a:r>
            <a:r>
              <a:rPr lang="ko-KR" altLang="en-US" dirty="0" err="1"/>
              <a:t>html.parser</a:t>
            </a:r>
            <a:r>
              <a:rPr lang="ko-KR" altLang="en-US" dirty="0"/>
              <a:t>")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/>
              <a:t>        </a:t>
            </a:r>
            <a:r>
              <a:rPr lang="ko-KR" altLang="en-US" dirty="0"/>
              <a:t>main2 = </a:t>
            </a:r>
            <a:r>
              <a:rPr lang="ko-KR" altLang="en-US" dirty="0" err="1"/>
              <a:t>bs_obj.find</a:t>
            </a:r>
            <a:r>
              <a:rPr lang="ko-KR" altLang="en-US" dirty="0"/>
              <a:t>("</a:t>
            </a:r>
            <a:r>
              <a:rPr lang="ko-KR" altLang="en-US" dirty="0" err="1"/>
              <a:t>div</a:t>
            </a:r>
            <a:r>
              <a:rPr lang="ko-KR" altLang="en-US" dirty="0"/>
              <a:t>", </a:t>
            </a:r>
            <a:r>
              <a:rPr lang="ko-KR" altLang="en-US" dirty="0" err="1"/>
              <a:t>class</a:t>
            </a:r>
            <a:r>
              <a:rPr lang="ko-KR" altLang="en-US" dirty="0"/>
              <a:t>_="</a:t>
            </a:r>
            <a:r>
              <a:rPr lang="ko-KR" altLang="en-US" dirty="0" err="1"/>
              <a:t>detail_box</a:t>
            </a:r>
            <a:r>
              <a:rPr lang="ko-KR" altLang="en-US" dirty="0"/>
              <a:t>")</a:t>
            </a:r>
          </a:p>
          <a:p>
            <a:pPr>
              <a:defRPr/>
            </a:pPr>
            <a:r>
              <a:rPr lang="ko-KR" altLang="en-US" dirty="0"/>
              <a:t>        </a:t>
            </a:r>
            <a:r>
              <a:rPr lang="ko-KR" altLang="en-US" dirty="0" err="1"/>
              <a:t>sfee</a:t>
            </a:r>
            <a:r>
              <a:rPr lang="ko-KR" altLang="en-US" dirty="0"/>
              <a:t> = main2.find("</a:t>
            </a:r>
            <a:r>
              <a:rPr lang="ko-KR" altLang="en-US" dirty="0" err="1"/>
              <a:t>dl</a:t>
            </a:r>
            <a:r>
              <a:rPr lang="ko-KR" altLang="en-US" dirty="0"/>
              <a:t>")</a:t>
            </a:r>
          </a:p>
          <a:p>
            <a:pPr>
              <a:defRPr/>
            </a:pPr>
            <a:r>
              <a:rPr lang="ko-KR" altLang="en-US" dirty="0"/>
              <a:t>        </a:t>
            </a:r>
            <a:r>
              <a:rPr lang="ko-KR" altLang="en-US" dirty="0" err="1"/>
              <a:t>ewef</a:t>
            </a:r>
            <a:r>
              <a:rPr lang="ko-KR" altLang="en-US" dirty="0"/>
              <a:t> = </a:t>
            </a:r>
            <a:r>
              <a:rPr lang="ko-KR" altLang="en-US" dirty="0" err="1"/>
              <a:t>sfee.findAll</a:t>
            </a:r>
            <a:r>
              <a:rPr lang="ko-KR" altLang="en-US" dirty="0"/>
              <a:t>("</a:t>
            </a:r>
            <a:r>
              <a:rPr lang="ko-KR" altLang="en-US" dirty="0" err="1"/>
              <a:t>dd</a:t>
            </a:r>
            <a:r>
              <a:rPr lang="ko-KR" altLang="en-US" dirty="0"/>
              <a:t>")</a:t>
            </a:r>
          </a:p>
          <a:p>
            <a:pPr>
              <a:defRPr/>
            </a:pPr>
            <a:r>
              <a:rPr lang="ko-KR" altLang="en-US" dirty="0"/>
              <a:t>        </a:t>
            </a:r>
            <a:r>
              <a:rPr lang="ko-KR" altLang="en-US" dirty="0" err="1"/>
              <a:t>ozan</a:t>
            </a:r>
            <a:r>
              <a:rPr lang="ko-KR" altLang="en-US" dirty="0"/>
              <a:t> = </a:t>
            </a:r>
            <a:r>
              <a:rPr lang="ko-KR" altLang="en-US" dirty="0" err="1"/>
              <a:t>ewef</a:t>
            </a:r>
            <a:r>
              <a:rPr lang="ko-KR" altLang="en-US" dirty="0"/>
              <a:t>[2].</a:t>
            </a:r>
            <a:r>
              <a:rPr lang="ko-KR" altLang="en-US" dirty="0" err="1"/>
              <a:t>find</a:t>
            </a:r>
            <a:r>
              <a:rPr lang="ko-KR" altLang="en-US" dirty="0"/>
              <a:t>("</a:t>
            </a:r>
            <a:r>
              <a:rPr lang="ko-KR" altLang="en-US" dirty="0" err="1"/>
              <a:t>span</a:t>
            </a:r>
            <a:r>
              <a:rPr lang="ko-KR" altLang="en-US" dirty="0"/>
              <a:t>")</a:t>
            </a:r>
          </a:p>
          <a:p>
            <a:pPr>
              <a:defRPr/>
            </a:pPr>
            <a:r>
              <a:rPr lang="ko-KR" altLang="en-US" dirty="0"/>
              <a:t>        </a:t>
            </a:r>
          </a:p>
          <a:p>
            <a:pPr>
              <a:defRPr/>
            </a:pPr>
            <a:r>
              <a:rPr lang="ko-KR" altLang="en-US" dirty="0"/>
              <a:t>        </a:t>
            </a:r>
            <a:r>
              <a:rPr lang="ko-KR" altLang="en-US" dirty="0" err="1"/>
              <a:t>zxzxz</a:t>
            </a:r>
            <a:r>
              <a:rPr lang="ko-KR" altLang="en-US" dirty="0"/>
              <a:t> = </a:t>
            </a:r>
            <a:r>
              <a:rPr lang="ko-KR" altLang="en-US" dirty="0" err="1"/>
              <a:t>bs_obj.find</a:t>
            </a:r>
            <a:r>
              <a:rPr lang="ko-KR" altLang="en-US" dirty="0"/>
              <a:t>("</a:t>
            </a:r>
            <a:r>
              <a:rPr lang="ko-KR" altLang="en-US" dirty="0" err="1"/>
              <a:t>div</a:t>
            </a:r>
            <a:r>
              <a:rPr lang="ko-KR" altLang="en-US" dirty="0"/>
              <a:t>", </a:t>
            </a:r>
            <a:r>
              <a:rPr lang="ko-KR" altLang="en-US" dirty="0" err="1"/>
              <a:t>class</a:t>
            </a:r>
            <a:r>
              <a:rPr lang="ko-KR" altLang="en-US" dirty="0"/>
              <a:t>_="</a:t>
            </a:r>
            <a:r>
              <a:rPr lang="ko-KR" altLang="en-US" dirty="0" err="1"/>
              <a:t>main_info</a:t>
            </a:r>
            <a:r>
              <a:rPr lang="ko-KR" altLang="en-US" dirty="0"/>
              <a:t>")</a:t>
            </a:r>
          </a:p>
          <a:p>
            <a:pPr>
              <a:defRPr/>
            </a:pPr>
            <a:r>
              <a:rPr lang="ko-KR" altLang="en-US" dirty="0"/>
              <a:t>        </a:t>
            </a:r>
            <a:r>
              <a:rPr lang="ko-KR" altLang="en-US" dirty="0" err="1"/>
              <a:t>dsfd</a:t>
            </a:r>
            <a:r>
              <a:rPr lang="ko-KR" altLang="en-US" dirty="0"/>
              <a:t> = </a:t>
            </a:r>
            <a:r>
              <a:rPr lang="ko-KR" altLang="en-US" dirty="0" err="1"/>
              <a:t>zxzxz.find</a:t>
            </a:r>
            <a:r>
              <a:rPr lang="ko-KR" altLang="en-US" dirty="0"/>
              <a:t>("</a:t>
            </a:r>
            <a:r>
              <a:rPr lang="ko-KR" altLang="en-US" dirty="0" err="1"/>
              <a:t>div</a:t>
            </a:r>
            <a:r>
              <a:rPr lang="ko-KR" altLang="en-US" dirty="0"/>
              <a:t>")</a:t>
            </a:r>
          </a:p>
          <a:p>
            <a:pPr>
              <a:defRPr/>
            </a:pPr>
            <a:r>
              <a:rPr lang="ko-KR" altLang="en-US" dirty="0"/>
              <a:t>        </a:t>
            </a:r>
            <a:r>
              <a:rPr lang="ko-KR" altLang="en-US" dirty="0" err="1"/>
              <a:t>ede</a:t>
            </a:r>
            <a:r>
              <a:rPr lang="ko-KR" altLang="en-US" dirty="0"/>
              <a:t> = </a:t>
            </a:r>
            <a:r>
              <a:rPr lang="ko-KR" altLang="en-US" dirty="0" err="1"/>
              <a:t>dsfd.find</a:t>
            </a:r>
            <a:r>
              <a:rPr lang="ko-KR" altLang="en-US" dirty="0"/>
              <a:t>("</a:t>
            </a:r>
            <a:r>
              <a:rPr lang="ko-KR" altLang="en-US" dirty="0" err="1"/>
              <a:t>ul</a:t>
            </a:r>
            <a:r>
              <a:rPr lang="ko-KR" altLang="en-US" dirty="0"/>
              <a:t>")</a:t>
            </a:r>
          </a:p>
          <a:p>
            <a:pPr>
              <a:defRPr/>
            </a:pPr>
            <a:r>
              <a:rPr lang="ko-KR" altLang="en-US" dirty="0"/>
              <a:t>        </a:t>
            </a:r>
            <a:r>
              <a:rPr lang="ko-KR" altLang="en-US" dirty="0" err="1"/>
              <a:t>eiui</a:t>
            </a:r>
            <a:r>
              <a:rPr lang="ko-KR" altLang="en-US" dirty="0"/>
              <a:t> = </a:t>
            </a:r>
            <a:r>
              <a:rPr lang="ko-KR" altLang="en-US" dirty="0" err="1"/>
              <a:t>ede.findAll</a:t>
            </a:r>
            <a:r>
              <a:rPr lang="ko-KR" altLang="en-US" dirty="0"/>
              <a:t>("</a:t>
            </a:r>
            <a:r>
              <a:rPr lang="ko-KR" altLang="en-US" dirty="0" err="1"/>
              <a:t>li</a:t>
            </a:r>
            <a:r>
              <a:rPr lang="ko-KR" altLang="en-US" dirty="0"/>
              <a:t>")</a:t>
            </a:r>
          </a:p>
          <a:p>
            <a:pPr>
              <a:defRPr/>
            </a:pPr>
            <a:r>
              <a:rPr lang="ko-KR" altLang="en-US" dirty="0"/>
              <a:t>        </a:t>
            </a:r>
            <a:r>
              <a:rPr lang="ko-KR" altLang="en-US" dirty="0" err="1"/>
              <a:t>erer</a:t>
            </a:r>
            <a:r>
              <a:rPr lang="ko-KR" altLang="en-US" dirty="0"/>
              <a:t> = </a:t>
            </a:r>
            <a:r>
              <a:rPr lang="ko-KR" altLang="en-US" dirty="0" err="1"/>
              <a:t>eiui</a:t>
            </a:r>
            <a:r>
              <a:rPr lang="ko-KR" altLang="en-US" dirty="0"/>
              <a:t>[1].</a:t>
            </a:r>
            <a:r>
              <a:rPr lang="ko-KR" altLang="en-US" dirty="0" err="1"/>
              <a:t>find</a:t>
            </a:r>
            <a:r>
              <a:rPr lang="ko-KR" altLang="en-US" dirty="0"/>
              <a:t>("</a:t>
            </a:r>
            <a:r>
              <a:rPr lang="ko-KR" altLang="en-US" dirty="0" err="1"/>
              <a:t>span</a:t>
            </a:r>
            <a:r>
              <a:rPr lang="ko-KR" altLang="en-US" dirty="0"/>
              <a:t>")</a:t>
            </a:r>
          </a:p>
          <a:p>
            <a:pPr>
              <a:defRPr/>
            </a:pPr>
            <a:r>
              <a:rPr lang="ko-KR" altLang="en-US" dirty="0"/>
              <a:t>        min2=</a:t>
            </a:r>
            <a:r>
              <a:rPr lang="ko-KR" altLang="en-US" dirty="0" err="1"/>
              <a:t>erer.find</a:t>
            </a:r>
            <a:r>
              <a:rPr lang="ko-KR" altLang="en-US" dirty="0"/>
              <a:t>("</a:t>
            </a:r>
            <a:r>
              <a:rPr lang="ko-KR" altLang="en-US" dirty="0" err="1"/>
              <a:t>span</a:t>
            </a:r>
            <a:r>
              <a:rPr lang="ko-KR" altLang="en-US" dirty="0"/>
              <a:t>",</a:t>
            </a:r>
            <a:r>
              <a:rPr lang="ko-KR" altLang="en-US" dirty="0" err="1"/>
              <a:t>class</a:t>
            </a:r>
            <a:r>
              <a:rPr lang="ko-KR" altLang="en-US" dirty="0"/>
              <a:t>_="</a:t>
            </a:r>
            <a:r>
              <a:rPr lang="ko-KR" altLang="en-US" dirty="0" err="1"/>
              <a:t>min</a:t>
            </a:r>
            <a:r>
              <a:rPr lang="ko-KR" altLang="en-US" dirty="0"/>
              <a:t>")</a:t>
            </a:r>
          </a:p>
          <a:p>
            <a:pPr>
              <a:defRPr/>
            </a:pPr>
            <a:r>
              <a:rPr lang="ko-KR" altLang="en-US" dirty="0"/>
              <a:t>        </a:t>
            </a:r>
            <a:r>
              <a:rPr lang="ko-KR" altLang="en-US" dirty="0" err="1"/>
              <a:t>Min</a:t>
            </a:r>
            <a:r>
              <a:rPr lang="ko-KR" altLang="en-US" dirty="0"/>
              <a:t>=min2.text</a:t>
            </a:r>
          </a:p>
          <a:p>
            <a:pPr>
              <a:defRPr/>
            </a:pPr>
            <a:r>
              <a:rPr lang="ko-KR" altLang="en-US" dirty="0"/>
              <a:t>       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DBAC790-D26C-42A6-AF3F-67F417951E87}"/>
              </a:ext>
            </a:extLst>
          </p:cNvPr>
          <p:cNvSpPr/>
          <p:nvPr/>
        </p:nvSpPr>
        <p:spPr>
          <a:xfrm>
            <a:off x="7598980" y="2739433"/>
            <a:ext cx="3532316" cy="567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/>
                </a:solidFill>
              </a:rPr>
              <a:t>오늘 오존수치 크롤링하는 함수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CBB7387-C3D5-4DCA-A6B9-9F86CDF93C77}"/>
              </a:ext>
            </a:extLst>
          </p:cNvPr>
          <p:cNvCxnSpPr>
            <a:cxnSpLocks/>
          </p:cNvCxnSpPr>
          <p:nvPr/>
        </p:nvCxnSpPr>
        <p:spPr>
          <a:xfrm>
            <a:off x="6017400" y="3023362"/>
            <a:ext cx="15815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BE592B3-5E28-4733-B2D6-B664D6780F6C}"/>
              </a:ext>
            </a:extLst>
          </p:cNvPr>
          <p:cNvSpPr/>
          <p:nvPr/>
        </p:nvSpPr>
        <p:spPr>
          <a:xfrm>
            <a:off x="7598980" y="4151647"/>
            <a:ext cx="3532316" cy="567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오늘 기온 </a:t>
            </a:r>
            <a:r>
              <a:rPr lang="ko-KR" altLang="en-US" b="1" dirty="0" err="1">
                <a:solidFill>
                  <a:schemeClr val="tx1"/>
                </a:solidFill>
              </a:rPr>
              <a:t>크롤링</a:t>
            </a:r>
            <a:r>
              <a:rPr lang="ko-KR" altLang="en-US" b="1" dirty="0">
                <a:solidFill>
                  <a:schemeClr val="tx1"/>
                </a:solidFill>
              </a:rPr>
              <a:t> 하는 함수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1D043B0-E95C-4367-9BDB-628251244351}"/>
              </a:ext>
            </a:extLst>
          </p:cNvPr>
          <p:cNvCxnSpPr>
            <a:cxnSpLocks/>
          </p:cNvCxnSpPr>
          <p:nvPr/>
        </p:nvCxnSpPr>
        <p:spPr>
          <a:xfrm>
            <a:off x="6017400" y="4435576"/>
            <a:ext cx="15815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427099" y="64135"/>
            <a:ext cx="425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339301" y="410906"/>
            <a:ext cx="612366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부록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5760" y="1241433"/>
            <a:ext cx="1082102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/>
              <a:t>        Min2=</a:t>
            </a:r>
            <a:r>
              <a:rPr lang="ko-KR" altLang="en-US" sz="2000" dirty="0" err="1"/>
              <a:t>Min.replace</a:t>
            </a:r>
            <a:r>
              <a:rPr lang="ko-KR" altLang="en-US" sz="2000" dirty="0"/>
              <a:t>(＂˚＂,＂＂)</a:t>
            </a:r>
          </a:p>
          <a:p>
            <a:pPr>
              <a:defRPr/>
            </a:pPr>
            <a:r>
              <a:rPr lang="ko-KR" altLang="en-US" sz="2000" dirty="0"/>
              <a:t>        max2=</a:t>
            </a:r>
            <a:r>
              <a:rPr lang="ko-KR" altLang="en-US" sz="2000" dirty="0" err="1"/>
              <a:t>erer.find</a:t>
            </a:r>
            <a:r>
              <a:rPr lang="ko-KR" altLang="en-US" sz="2000" dirty="0"/>
              <a:t>(＂</a:t>
            </a:r>
            <a:r>
              <a:rPr lang="ko-KR" altLang="en-US" sz="2000" dirty="0" err="1"/>
              <a:t>span</a:t>
            </a:r>
            <a:r>
              <a:rPr lang="ko-KR" altLang="en-US" sz="2000" dirty="0"/>
              <a:t>＂, </a:t>
            </a:r>
            <a:r>
              <a:rPr lang="ko-KR" altLang="en-US" sz="2000" dirty="0" err="1"/>
              <a:t>class</a:t>
            </a:r>
            <a:r>
              <a:rPr lang="ko-KR" altLang="en-US" sz="2000" dirty="0"/>
              <a:t>_=＂</a:t>
            </a:r>
            <a:r>
              <a:rPr lang="ko-KR" altLang="en-US" sz="2000" dirty="0" err="1"/>
              <a:t>max</a:t>
            </a:r>
            <a:r>
              <a:rPr lang="ko-KR" altLang="en-US" sz="2000" dirty="0"/>
              <a:t>＂)</a:t>
            </a:r>
          </a:p>
          <a:p>
            <a:pPr>
              <a:defRPr/>
            </a:pPr>
            <a:r>
              <a:rPr lang="ko-KR" altLang="en-US" sz="2000" dirty="0"/>
              <a:t>        </a:t>
            </a:r>
            <a:r>
              <a:rPr lang="ko-KR" altLang="en-US" sz="2000" dirty="0" err="1"/>
              <a:t>Max</a:t>
            </a:r>
            <a:r>
              <a:rPr lang="ko-KR" altLang="en-US" sz="2000" dirty="0"/>
              <a:t>=max2.text</a:t>
            </a:r>
          </a:p>
          <a:p>
            <a:pPr>
              <a:defRPr/>
            </a:pPr>
            <a:endParaRPr lang="ko-KR" altLang="en-US" sz="2000" dirty="0"/>
          </a:p>
          <a:p>
            <a:pPr>
              <a:defRPr/>
            </a:pPr>
            <a:r>
              <a:rPr lang="ko-KR" altLang="en-US" sz="2000" dirty="0"/>
              <a:t>        Max2=</a:t>
            </a:r>
            <a:r>
              <a:rPr lang="ko-KR" altLang="en-US" sz="2000" dirty="0" err="1"/>
              <a:t>Max.replace</a:t>
            </a:r>
            <a:r>
              <a:rPr lang="ko-KR" altLang="en-US" sz="2000" dirty="0"/>
              <a:t>(＂˚＂,＂＂)</a:t>
            </a:r>
          </a:p>
          <a:p>
            <a:pPr>
              <a:defRPr/>
            </a:pPr>
            <a:r>
              <a:rPr lang="ko-KR" altLang="en-US" sz="2000" dirty="0"/>
              <a:t>        </a:t>
            </a:r>
          </a:p>
          <a:p>
            <a:pPr>
              <a:defRPr/>
            </a:pPr>
            <a:r>
              <a:rPr lang="ko-KR" altLang="en-US" sz="2000" dirty="0"/>
              <a:t>        </a:t>
            </a:r>
            <a:r>
              <a:rPr lang="ko-KR" altLang="en-US" sz="2000" dirty="0" err="1"/>
              <a:t>Rtem</a:t>
            </a:r>
            <a:r>
              <a:rPr lang="ko-KR" altLang="en-US" sz="2000" dirty="0"/>
              <a:t> = </a:t>
            </a:r>
            <a:r>
              <a:rPr lang="ko-KR" altLang="en-US" sz="2000" dirty="0" err="1"/>
              <a:t>float</a:t>
            </a:r>
            <a:r>
              <a:rPr lang="ko-KR" altLang="en-US" sz="2000" dirty="0"/>
              <a:t>(Max2)-</a:t>
            </a:r>
            <a:r>
              <a:rPr lang="ko-KR" altLang="en-US" sz="2000" dirty="0" err="1"/>
              <a:t>float</a:t>
            </a:r>
            <a:r>
              <a:rPr lang="ko-KR" altLang="en-US" sz="2000" dirty="0"/>
              <a:t>(Min2)</a:t>
            </a:r>
          </a:p>
          <a:p>
            <a:pPr>
              <a:defRPr/>
            </a:pPr>
            <a:r>
              <a:rPr lang="ko-KR" altLang="en-US" sz="2000" dirty="0"/>
              <a:t>        </a:t>
            </a:r>
          </a:p>
          <a:p>
            <a:pPr>
              <a:defRPr/>
            </a:pPr>
            <a:r>
              <a:rPr lang="ko-KR" altLang="en-US" sz="2000" dirty="0"/>
              <a:t>        </a:t>
            </a:r>
            <a:r>
              <a:rPr lang="ko-KR" altLang="en-US" sz="2000" dirty="0" err="1"/>
              <a:t>gedata</a:t>
            </a:r>
            <a:r>
              <a:rPr lang="ko-KR" altLang="en-US" sz="2000" dirty="0"/>
              <a:t>[</a:t>
            </a:r>
            <a:r>
              <a:rPr lang="ko-KR" altLang="en-US" sz="2000" dirty="0" err="1"/>
              <a:t>i</a:t>
            </a:r>
            <a:r>
              <a:rPr lang="ko-KR" altLang="en-US" sz="2000" dirty="0"/>
              <a:t>][0] = </a:t>
            </a:r>
            <a:r>
              <a:rPr lang="ko-KR" altLang="en-US" sz="2000" dirty="0" err="1"/>
              <a:t>float</a:t>
            </a:r>
            <a:r>
              <a:rPr lang="ko-KR" altLang="en-US" sz="2000" dirty="0"/>
              <a:t>(Max2)</a:t>
            </a:r>
          </a:p>
          <a:p>
            <a:pPr>
              <a:defRPr/>
            </a:pPr>
            <a:r>
              <a:rPr lang="ko-KR" altLang="en-US" sz="2000" dirty="0"/>
              <a:t>        </a:t>
            </a:r>
            <a:r>
              <a:rPr lang="ko-KR" altLang="en-US" sz="2000" dirty="0" err="1"/>
              <a:t>gedata</a:t>
            </a:r>
            <a:r>
              <a:rPr lang="ko-KR" altLang="en-US" sz="2000" dirty="0"/>
              <a:t>[</a:t>
            </a:r>
            <a:r>
              <a:rPr lang="ko-KR" altLang="en-US" sz="2000" dirty="0" err="1"/>
              <a:t>i</a:t>
            </a:r>
            <a:r>
              <a:rPr lang="ko-KR" altLang="en-US" sz="2000" dirty="0"/>
              <a:t>][1] = </a:t>
            </a:r>
            <a:r>
              <a:rPr lang="ko-KR" altLang="en-US" sz="2000" dirty="0" err="1"/>
              <a:t>float</a:t>
            </a:r>
            <a:r>
              <a:rPr lang="ko-KR" altLang="en-US" sz="2000" dirty="0"/>
              <a:t>(Min2)</a:t>
            </a:r>
          </a:p>
          <a:p>
            <a:pPr>
              <a:defRPr/>
            </a:pPr>
            <a:endParaRPr lang="en-US" altLang="ko-KR" sz="2000" dirty="0"/>
          </a:p>
          <a:p>
            <a:pPr>
              <a:defRPr/>
            </a:pPr>
            <a:r>
              <a:rPr lang="en-US" altLang="ko-KR" sz="2000" dirty="0"/>
              <a:t>        </a:t>
            </a:r>
            <a:r>
              <a:rPr lang="ko-KR" altLang="en-US" sz="2000" dirty="0" err="1"/>
              <a:t>if</a:t>
            </a:r>
            <a:r>
              <a:rPr lang="ko-KR" altLang="en-US" sz="2000" dirty="0"/>
              <a:t> </a:t>
            </a:r>
            <a:r>
              <a:rPr lang="ko-KR" altLang="en-US" sz="2000" dirty="0" err="1"/>
              <a:t>ozan.text</a:t>
            </a:r>
            <a:r>
              <a:rPr lang="ko-KR" altLang="en-US" sz="2000" dirty="0"/>
              <a:t>[0:4] == '</a:t>
            </a:r>
            <a:r>
              <a:rPr lang="ko-KR" altLang="en-US" sz="2000" dirty="0" err="1"/>
              <a:t>null</a:t>
            </a:r>
            <a:r>
              <a:rPr lang="ko-KR" altLang="en-US" sz="2000" dirty="0"/>
              <a:t>':</a:t>
            </a:r>
          </a:p>
          <a:p>
            <a:pPr>
              <a:defRPr/>
            </a:pPr>
            <a:r>
              <a:rPr lang="ko-KR" altLang="en-US" sz="2000" dirty="0"/>
              <a:t>            </a:t>
            </a:r>
            <a:r>
              <a:rPr lang="ko-KR" altLang="en-US" sz="2000" dirty="0" err="1"/>
              <a:t>gedata</a:t>
            </a:r>
            <a:r>
              <a:rPr lang="ko-KR" altLang="en-US" sz="2000" dirty="0"/>
              <a:t>[</a:t>
            </a:r>
            <a:r>
              <a:rPr lang="ko-KR" altLang="en-US" sz="2000" dirty="0" err="1"/>
              <a:t>i</a:t>
            </a:r>
            <a:r>
              <a:rPr lang="ko-KR" altLang="en-US" sz="2000" dirty="0"/>
              <a:t>][4] = </a:t>
            </a:r>
            <a:r>
              <a:rPr lang="ko-KR" altLang="en-US" sz="2000" dirty="0" err="1"/>
              <a:t>float</a:t>
            </a:r>
            <a:r>
              <a:rPr lang="ko-KR" altLang="en-US" sz="2000" dirty="0"/>
              <a:t>('0')</a:t>
            </a:r>
          </a:p>
          <a:p>
            <a:pPr>
              <a:defRPr/>
            </a:pPr>
            <a:r>
              <a:rPr lang="ko-KR" altLang="en-US" sz="2000" dirty="0"/>
              <a:t>        </a:t>
            </a:r>
            <a:r>
              <a:rPr lang="ko-KR" altLang="en-US" sz="2000" dirty="0" err="1"/>
              <a:t>else</a:t>
            </a:r>
            <a:r>
              <a:rPr lang="ko-KR" altLang="en-US" sz="2000" dirty="0"/>
              <a:t>:</a:t>
            </a:r>
          </a:p>
          <a:p>
            <a:pPr>
              <a:defRPr/>
            </a:pPr>
            <a:r>
              <a:rPr lang="ko-KR" altLang="en-US" sz="2000" dirty="0"/>
              <a:t>            </a:t>
            </a:r>
            <a:r>
              <a:rPr lang="ko-KR" altLang="en-US" sz="2000" dirty="0" err="1"/>
              <a:t>gedata</a:t>
            </a:r>
            <a:r>
              <a:rPr lang="ko-KR" altLang="en-US" sz="2000" dirty="0"/>
              <a:t>[</a:t>
            </a:r>
            <a:r>
              <a:rPr lang="ko-KR" altLang="en-US" sz="2000" dirty="0" err="1"/>
              <a:t>i</a:t>
            </a:r>
            <a:r>
              <a:rPr lang="ko-KR" altLang="en-US" sz="2000" dirty="0"/>
              <a:t>][4] = </a:t>
            </a:r>
            <a:r>
              <a:rPr lang="ko-KR" altLang="en-US" sz="2000" dirty="0" err="1"/>
              <a:t>float</a:t>
            </a:r>
            <a:r>
              <a:rPr lang="ko-KR" altLang="en-US" sz="2000" dirty="0"/>
              <a:t>(</a:t>
            </a:r>
            <a:r>
              <a:rPr lang="ko-KR" altLang="en-US" sz="2000" dirty="0" err="1"/>
              <a:t>ozan.text</a:t>
            </a:r>
            <a:r>
              <a:rPr lang="ko-KR" altLang="en-US" sz="2000" dirty="0"/>
              <a:t>[:5])</a:t>
            </a:r>
          </a:p>
          <a:p>
            <a:pPr>
              <a:defRPr/>
            </a:pPr>
            <a:r>
              <a:rPr lang="ko-KR" altLang="en-US" sz="2000" dirty="0"/>
              <a:t>        </a:t>
            </a:r>
            <a:r>
              <a:rPr lang="ko-KR" altLang="en-US" sz="2000" dirty="0" err="1"/>
              <a:t>print</a:t>
            </a:r>
            <a:r>
              <a:rPr lang="ko-KR" altLang="en-US" sz="2000" dirty="0"/>
              <a:t>("최고기온",Max2,"최저기온",Min2,"오존",ozan.text, "일교차", </a:t>
            </a:r>
            <a:r>
              <a:rPr lang="ko-KR" altLang="en-US" sz="2000" dirty="0" err="1"/>
              <a:t>Rtem</a:t>
            </a:r>
            <a:r>
              <a:rPr lang="ko-KR" altLang="en-US" sz="2000" dirty="0"/>
              <a:t>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8048575-8985-40AF-8A65-74F296AD7737}"/>
              </a:ext>
            </a:extLst>
          </p:cNvPr>
          <p:cNvSpPr/>
          <p:nvPr/>
        </p:nvSpPr>
        <p:spPr>
          <a:xfrm>
            <a:off x="5797331" y="4860360"/>
            <a:ext cx="4921469" cy="494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Ppb</a:t>
            </a:r>
            <a:r>
              <a:rPr lang="ko-KR" altLang="en-US" b="1" dirty="0">
                <a:solidFill>
                  <a:schemeClr val="tx1"/>
                </a:solidFill>
              </a:rPr>
              <a:t>를 빼고 오존 데이터만 가져옴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FB550EC-5BE6-4885-A277-9CF50974B17F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4381500" y="5107697"/>
            <a:ext cx="14158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DEF0FC-23F1-4CB4-BAC8-DECBD7B5ECE4}"/>
              </a:ext>
            </a:extLst>
          </p:cNvPr>
          <p:cNvSpPr/>
          <p:nvPr/>
        </p:nvSpPr>
        <p:spPr>
          <a:xfrm>
            <a:off x="5797331" y="3402087"/>
            <a:ext cx="4921469" cy="494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일교차 구하기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최고온도</a:t>
            </a:r>
            <a:r>
              <a:rPr lang="en-US" altLang="ko-KR" b="1" dirty="0">
                <a:solidFill>
                  <a:schemeClr val="tx1"/>
                </a:solidFill>
              </a:rPr>
              <a:t>-</a:t>
            </a:r>
            <a:r>
              <a:rPr lang="ko-KR" altLang="en-US" b="1" dirty="0">
                <a:solidFill>
                  <a:schemeClr val="tx1"/>
                </a:solidFill>
              </a:rPr>
              <a:t>최저온도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EBBDC2B-0E9F-4037-8672-BB5CC0AFA2DC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4851400" y="3649424"/>
            <a:ext cx="9459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3BB17A2-1008-4E95-8A9A-924A4F5D07CE}"/>
              </a:ext>
            </a:extLst>
          </p:cNvPr>
          <p:cNvSpPr/>
          <p:nvPr/>
        </p:nvSpPr>
        <p:spPr>
          <a:xfrm>
            <a:off x="5797331" y="2696841"/>
            <a:ext cx="4921469" cy="494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최고기온 가져올 때 기호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˚ 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r>
              <a:rPr lang="ko-KR" altLang="en-US" b="1" dirty="0">
                <a:solidFill>
                  <a:schemeClr val="tx1"/>
                </a:solidFill>
              </a:rPr>
              <a:t> 빼고 변수 넣기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2A3051C-D66E-452B-8BCC-36472DF083D2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851400" y="2944178"/>
            <a:ext cx="9459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CA8D278-60A2-4BBF-8C24-C26023930BCF}"/>
              </a:ext>
            </a:extLst>
          </p:cNvPr>
          <p:cNvSpPr/>
          <p:nvPr/>
        </p:nvSpPr>
        <p:spPr>
          <a:xfrm>
            <a:off x="5797331" y="1138712"/>
            <a:ext cx="4921469" cy="4946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최저기온 가져올 때 기호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˚ 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r>
              <a:rPr lang="ko-KR" altLang="en-US" b="1" dirty="0">
                <a:solidFill>
                  <a:schemeClr val="tx1"/>
                </a:solidFill>
              </a:rPr>
              <a:t> 빼고 변수 넣기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D43FD15-0387-4058-BBDD-90E07F2E15B9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4851400" y="1386049"/>
            <a:ext cx="9459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427099" y="64135"/>
            <a:ext cx="425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339301" y="410906"/>
            <a:ext cx="612366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부록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4420" y="1225526"/>
            <a:ext cx="10821025" cy="5582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err="1"/>
              <a:t>newsurl</a:t>
            </a:r>
            <a:r>
              <a:rPr lang="ko-KR" altLang="en-US" dirty="0"/>
              <a:t> =  "https://search.naver.com/search.naver?query=%EC%B2%9C%EC%8B%9D&amp;where=news&amp;ie=utf8&amp;sm=nws_hty"</a:t>
            </a:r>
          </a:p>
          <a:p>
            <a:pPr>
              <a:defRPr/>
            </a:pPr>
            <a:r>
              <a:rPr lang="ko-KR" altLang="en-US" dirty="0" err="1"/>
              <a:t>newshtml</a:t>
            </a:r>
            <a:r>
              <a:rPr lang="ko-KR" altLang="en-US" dirty="0"/>
              <a:t> = </a:t>
            </a:r>
            <a:r>
              <a:rPr lang="ko-KR" altLang="en-US" dirty="0" err="1"/>
              <a:t>urlopen</a:t>
            </a:r>
            <a:r>
              <a:rPr lang="ko-KR" altLang="en-US" dirty="0"/>
              <a:t>(</a:t>
            </a:r>
            <a:r>
              <a:rPr lang="ko-KR" altLang="en-US" dirty="0" err="1"/>
              <a:t>newsurl</a:t>
            </a:r>
            <a:r>
              <a:rPr lang="ko-KR" altLang="en-US" dirty="0"/>
              <a:t>)</a:t>
            </a:r>
          </a:p>
          <a:p>
            <a:pPr>
              <a:defRPr/>
            </a:pPr>
            <a:r>
              <a:rPr lang="ko-KR" altLang="en-US" dirty="0" err="1"/>
              <a:t>bs_obj</a:t>
            </a:r>
            <a:r>
              <a:rPr lang="ko-KR" altLang="en-US" dirty="0"/>
              <a:t> = bs4.BeautifulSoup(</a:t>
            </a:r>
            <a:r>
              <a:rPr lang="ko-KR" altLang="en-US" dirty="0" err="1"/>
              <a:t>newshtml.read</a:t>
            </a:r>
            <a:r>
              <a:rPr lang="ko-KR" altLang="en-US" dirty="0"/>
              <a:t>(), "</a:t>
            </a:r>
            <a:r>
              <a:rPr lang="ko-KR" altLang="en-US" dirty="0" err="1"/>
              <a:t>html.parser</a:t>
            </a:r>
            <a:r>
              <a:rPr lang="ko-KR" altLang="en-US" dirty="0"/>
              <a:t>")</a:t>
            </a:r>
          </a:p>
          <a:p>
            <a:pPr>
              <a:defRPr/>
            </a:pPr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newsdata</a:t>
            </a:r>
            <a:r>
              <a:rPr lang="ko-KR" altLang="en-US" dirty="0"/>
              <a:t>():</a:t>
            </a:r>
          </a:p>
          <a:p>
            <a:pPr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dni</a:t>
            </a:r>
            <a:r>
              <a:rPr lang="ko-KR" altLang="en-US" dirty="0"/>
              <a:t> = </a:t>
            </a:r>
            <a:r>
              <a:rPr lang="ko-KR" altLang="en-US" dirty="0" err="1"/>
              <a:t>bs_obj.find</a:t>
            </a:r>
            <a:r>
              <a:rPr lang="ko-KR" altLang="en-US" dirty="0"/>
              <a:t>("</a:t>
            </a:r>
            <a:r>
              <a:rPr lang="ko-KR" altLang="en-US" dirty="0" err="1"/>
              <a:t>div</a:t>
            </a:r>
            <a:r>
              <a:rPr lang="ko-KR" altLang="en-US" dirty="0"/>
              <a:t>", </a:t>
            </a:r>
            <a:r>
              <a:rPr lang="ko-KR" altLang="en-US" dirty="0" err="1"/>
              <a:t>class</a:t>
            </a:r>
            <a:r>
              <a:rPr lang="ko-KR" altLang="en-US" dirty="0"/>
              <a:t>_="</a:t>
            </a:r>
            <a:r>
              <a:rPr lang="ko-KR" altLang="en-US" dirty="0" err="1"/>
              <a:t>news</a:t>
            </a:r>
            <a:r>
              <a:rPr lang="ko-KR" altLang="en-US" dirty="0"/>
              <a:t> </a:t>
            </a:r>
            <a:r>
              <a:rPr lang="ko-KR" altLang="en-US" dirty="0" err="1"/>
              <a:t>mynews</a:t>
            </a:r>
            <a:r>
              <a:rPr lang="ko-KR" altLang="en-US" dirty="0"/>
              <a:t> </a:t>
            </a:r>
            <a:r>
              <a:rPr lang="ko-KR" altLang="en-US" dirty="0" err="1"/>
              <a:t>section</a:t>
            </a:r>
            <a:r>
              <a:rPr lang="ko-KR" altLang="en-US" dirty="0"/>
              <a:t> _</a:t>
            </a:r>
            <a:r>
              <a:rPr lang="ko-KR" altLang="en-US" dirty="0" err="1"/>
              <a:t>prs_nws</a:t>
            </a:r>
            <a:r>
              <a:rPr lang="ko-KR" altLang="en-US" dirty="0"/>
              <a:t>")</a:t>
            </a:r>
          </a:p>
          <a:p>
            <a:pPr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rrt</a:t>
            </a:r>
            <a:r>
              <a:rPr lang="ko-KR" altLang="en-US" dirty="0"/>
              <a:t> = </a:t>
            </a:r>
            <a:r>
              <a:rPr lang="ko-KR" altLang="en-US" dirty="0" err="1"/>
              <a:t>dni.find</a:t>
            </a:r>
            <a:r>
              <a:rPr lang="ko-KR" altLang="en-US" dirty="0"/>
              <a:t>("</a:t>
            </a:r>
            <a:r>
              <a:rPr lang="ko-KR" altLang="en-US" dirty="0" err="1"/>
              <a:t>ul</a:t>
            </a:r>
            <a:r>
              <a:rPr lang="ko-KR" altLang="en-US" dirty="0"/>
              <a:t>", </a:t>
            </a:r>
            <a:r>
              <a:rPr lang="ko-KR" altLang="en-US" dirty="0" err="1"/>
              <a:t>class</a:t>
            </a:r>
            <a:r>
              <a:rPr lang="ko-KR" altLang="en-US" dirty="0"/>
              <a:t>_="type01")</a:t>
            </a:r>
          </a:p>
          <a:p>
            <a:pPr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edata</a:t>
            </a:r>
            <a:r>
              <a:rPr lang="ko-KR" altLang="en-US" dirty="0"/>
              <a:t> = </a:t>
            </a:r>
            <a:r>
              <a:rPr lang="ko-KR" altLang="en-US" dirty="0" err="1"/>
              <a:t>rrt.findAll</a:t>
            </a:r>
            <a:r>
              <a:rPr lang="ko-KR" altLang="en-US" dirty="0"/>
              <a:t>("</a:t>
            </a:r>
            <a:r>
              <a:rPr lang="ko-KR" altLang="en-US" dirty="0" err="1"/>
              <a:t>li</a:t>
            </a:r>
            <a:r>
              <a:rPr lang="ko-KR" altLang="en-US" dirty="0"/>
              <a:t>")</a:t>
            </a:r>
          </a:p>
          <a:p>
            <a:pPr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list</a:t>
            </a:r>
            <a:r>
              <a:rPr lang="ko-KR" altLang="en-US" dirty="0"/>
              <a:t> = []</a:t>
            </a:r>
          </a:p>
          <a:p>
            <a:pPr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li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edata</a:t>
            </a:r>
            <a:r>
              <a:rPr lang="ko-KR" altLang="en-US" dirty="0"/>
              <a:t>:</a:t>
            </a:r>
          </a:p>
          <a:p>
            <a:pPr>
              <a:defRPr/>
            </a:pPr>
            <a:r>
              <a:rPr lang="ko-KR" altLang="en-US" dirty="0"/>
              <a:t>        </a:t>
            </a:r>
            <a:r>
              <a:rPr lang="ko-KR" altLang="en-US" dirty="0" err="1"/>
              <a:t>i</a:t>
            </a:r>
            <a:r>
              <a:rPr lang="ko-KR" altLang="en-US" dirty="0"/>
              <a:t> = 0</a:t>
            </a:r>
          </a:p>
          <a:p>
            <a:pPr>
              <a:defRPr/>
            </a:pPr>
            <a:r>
              <a:rPr lang="ko-KR" altLang="en-US" dirty="0"/>
              <a:t>        </a:t>
            </a:r>
            <a:r>
              <a:rPr lang="ko-KR" altLang="en-US" dirty="0" err="1"/>
              <a:t>eii</a:t>
            </a:r>
            <a:r>
              <a:rPr lang="ko-KR" altLang="en-US" dirty="0"/>
              <a:t> = </a:t>
            </a:r>
            <a:r>
              <a:rPr lang="ko-KR" altLang="en-US" dirty="0" err="1"/>
              <a:t>li.findAll</a:t>
            </a:r>
            <a:r>
              <a:rPr lang="ko-KR" altLang="en-US" dirty="0"/>
              <a:t>("</a:t>
            </a:r>
            <a:r>
              <a:rPr lang="ko-KR" altLang="en-US" dirty="0" err="1"/>
              <a:t>dl</a:t>
            </a:r>
            <a:r>
              <a:rPr lang="ko-KR" altLang="en-US" dirty="0"/>
              <a:t>")</a:t>
            </a:r>
          </a:p>
          <a:p>
            <a:pPr>
              <a:defRPr/>
            </a:pPr>
            <a:r>
              <a:rPr lang="ko-KR" altLang="en-US" dirty="0"/>
              <a:t>       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dt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eii</a:t>
            </a:r>
            <a:r>
              <a:rPr lang="ko-KR" altLang="en-US" dirty="0"/>
              <a:t>:</a:t>
            </a:r>
          </a:p>
          <a:p>
            <a:pPr>
              <a:defRPr/>
            </a:pPr>
            <a:r>
              <a:rPr lang="ko-KR" altLang="en-US" dirty="0"/>
              <a:t>            </a:t>
            </a:r>
            <a:r>
              <a:rPr lang="ko-KR" altLang="en-US" dirty="0" err="1"/>
              <a:t>searchlt</a:t>
            </a:r>
            <a:r>
              <a:rPr lang="ko-KR" altLang="en-US" dirty="0"/>
              <a:t> = </a:t>
            </a:r>
            <a:r>
              <a:rPr lang="ko-KR" altLang="en-US" dirty="0" err="1"/>
              <a:t>dt.find</a:t>
            </a:r>
            <a:r>
              <a:rPr lang="ko-KR" altLang="en-US" dirty="0"/>
              <a:t>("</a:t>
            </a:r>
            <a:r>
              <a:rPr lang="ko-KR" altLang="en-US" dirty="0" err="1"/>
              <a:t>a</a:t>
            </a:r>
            <a:r>
              <a:rPr lang="ko-KR" altLang="en-US" dirty="0"/>
              <a:t>")</a:t>
            </a:r>
          </a:p>
          <a:p>
            <a:pPr>
              <a:defRPr/>
            </a:pPr>
            <a:r>
              <a:rPr lang="ko-KR" altLang="en-US" dirty="0"/>
              <a:t>            </a:t>
            </a:r>
            <a:r>
              <a:rPr lang="ko-KR" altLang="en-US" dirty="0" err="1"/>
              <a:t>link</a:t>
            </a:r>
            <a:r>
              <a:rPr lang="ko-KR" altLang="en-US" dirty="0"/>
              <a:t> = </a:t>
            </a:r>
            <a:r>
              <a:rPr lang="ko-KR" altLang="en-US" dirty="0" err="1"/>
              <a:t>searchlt</a:t>
            </a:r>
            <a:r>
              <a:rPr lang="ko-KR" altLang="en-US" dirty="0"/>
              <a:t>['</a:t>
            </a:r>
            <a:r>
              <a:rPr lang="ko-KR" altLang="en-US" dirty="0" err="1"/>
              <a:t>href</a:t>
            </a:r>
            <a:r>
              <a:rPr lang="ko-KR" altLang="en-US" dirty="0"/>
              <a:t>']</a:t>
            </a:r>
          </a:p>
          <a:p>
            <a:pPr>
              <a:defRPr/>
            </a:pPr>
            <a:r>
              <a:rPr lang="ko-KR" altLang="en-US" dirty="0"/>
              <a:t>            </a:t>
            </a:r>
            <a:r>
              <a:rPr lang="ko-KR" altLang="en-US" dirty="0" err="1"/>
              <a:t>title</a:t>
            </a:r>
            <a:r>
              <a:rPr lang="ko-KR" altLang="en-US" dirty="0"/>
              <a:t> = </a:t>
            </a:r>
            <a:r>
              <a:rPr lang="ko-KR" altLang="en-US" dirty="0" err="1"/>
              <a:t>searchlt</a:t>
            </a:r>
            <a:r>
              <a:rPr lang="ko-KR" altLang="en-US" dirty="0"/>
              <a:t>['</a:t>
            </a:r>
            <a:r>
              <a:rPr lang="ko-KR" altLang="en-US" dirty="0" err="1"/>
              <a:t>title</a:t>
            </a:r>
            <a:r>
              <a:rPr lang="ko-KR" altLang="en-US" dirty="0"/>
              <a:t>']</a:t>
            </a:r>
          </a:p>
          <a:p>
            <a:pPr>
              <a:defRPr/>
            </a:pPr>
            <a:r>
              <a:rPr lang="ko-KR" altLang="en-US" dirty="0"/>
              <a:t>            </a:t>
            </a:r>
            <a:r>
              <a:rPr lang="ko-KR" altLang="en-US" dirty="0" err="1"/>
              <a:t>list.append</a:t>
            </a:r>
            <a:r>
              <a:rPr lang="ko-KR" altLang="en-US" dirty="0"/>
              <a:t>([</a:t>
            </a:r>
            <a:r>
              <a:rPr lang="ko-KR" altLang="en-US" dirty="0" err="1"/>
              <a:t>day</a:t>
            </a:r>
            <a:r>
              <a:rPr lang="ko-KR" altLang="en-US" dirty="0"/>
              <a:t>, </a:t>
            </a:r>
            <a:r>
              <a:rPr lang="ko-KR" altLang="en-US" dirty="0" err="1"/>
              <a:t>link</a:t>
            </a:r>
            <a:r>
              <a:rPr lang="ko-KR" altLang="en-US" dirty="0"/>
              <a:t>, </a:t>
            </a:r>
            <a:r>
              <a:rPr lang="ko-KR" altLang="en-US" dirty="0" err="1"/>
              <a:t>title</a:t>
            </a:r>
            <a:r>
              <a:rPr lang="ko-KR" altLang="en-US" dirty="0"/>
              <a:t>])</a:t>
            </a:r>
          </a:p>
          <a:p>
            <a:pPr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list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B1471D-D8B0-42B5-B89C-6346C994646D}"/>
              </a:ext>
            </a:extLst>
          </p:cNvPr>
          <p:cNvSpPr/>
          <p:nvPr/>
        </p:nvSpPr>
        <p:spPr>
          <a:xfrm>
            <a:off x="3617422" y="3640401"/>
            <a:ext cx="5618963" cy="720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천식관련 뉴스 </a:t>
            </a:r>
            <a:r>
              <a:rPr lang="ko-KR" altLang="en-US" b="1" dirty="0" err="1">
                <a:solidFill>
                  <a:schemeClr val="tx1"/>
                </a:solidFill>
              </a:rPr>
              <a:t>웹크롤러</a:t>
            </a:r>
            <a:r>
              <a:rPr lang="ko-KR" altLang="en-US" b="1" dirty="0">
                <a:solidFill>
                  <a:schemeClr val="tx1"/>
                </a:solidFill>
              </a:rPr>
              <a:t> 하기 위해서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9" name="설명선: 오른쪽 화살표 28">
            <a:extLst>
              <a:ext uri="{FF2B5EF4-FFF2-40B4-BE49-F238E27FC236}">
                <a16:creationId xmlns:a16="http://schemas.microsoft.com/office/drawing/2014/main" id="{809D8537-860F-47E2-817B-1C4011F32255}"/>
              </a:ext>
            </a:extLst>
          </p:cNvPr>
          <p:cNvSpPr/>
          <p:nvPr/>
        </p:nvSpPr>
        <p:spPr>
          <a:xfrm rot="5400000">
            <a:off x="4959636" y="-3078886"/>
            <a:ext cx="1907608" cy="11108167"/>
          </a:xfrm>
          <a:prstGeom prst="rightArrowCallout">
            <a:avLst>
              <a:gd name="adj1" fmla="val 18701"/>
              <a:gd name="adj2" fmla="val 20276"/>
              <a:gd name="adj3" fmla="val 14657"/>
              <a:gd name="adj4" fmla="val 3241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427099" y="64135"/>
            <a:ext cx="425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339301" y="410906"/>
            <a:ext cx="612366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부록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4766" y="1294238"/>
            <a:ext cx="837396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curs.execute</a:t>
            </a:r>
            <a:r>
              <a:rPr lang="ko-KR" altLang="en-US" dirty="0"/>
              <a:t>(sql1, (</a:t>
            </a:r>
            <a:r>
              <a:rPr lang="ko-KR" altLang="en-US" dirty="0" err="1" smtClean="0"/>
              <a:t>i</a:t>
            </a:r>
            <a:r>
              <a:rPr lang="ko-KR" altLang="en-US" dirty="0" smtClean="0"/>
              <a:t>, </a:t>
            </a:r>
            <a:r>
              <a:rPr lang="ko-KR" altLang="en-US" dirty="0" err="1"/>
              <a:t>newsinsert</a:t>
            </a:r>
            <a:r>
              <a:rPr lang="ko-KR" altLang="en-US" dirty="0"/>
              <a:t>[</a:t>
            </a:r>
            <a:r>
              <a:rPr lang="ko-KR" altLang="en-US" dirty="0" err="1"/>
              <a:t>i</a:t>
            </a:r>
            <a:r>
              <a:rPr lang="ko-KR" altLang="en-US" dirty="0"/>
              <a:t>][0], </a:t>
            </a:r>
            <a:r>
              <a:rPr lang="ko-KR" altLang="en-US" dirty="0" err="1"/>
              <a:t>newsinsert</a:t>
            </a:r>
            <a:r>
              <a:rPr lang="ko-KR" altLang="en-US" dirty="0"/>
              <a:t>[</a:t>
            </a:r>
            <a:r>
              <a:rPr lang="ko-KR" altLang="en-US" dirty="0" err="1"/>
              <a:t>i</a:t>
            </a:r>
            <a:r>
              <a:rPr lang="ko-KR" altLang="en-US" dirty="0"/>
              <a:t>][1], </a:t>
            </a:r>
            <a:r>
              <a:rPr lang="ko-KR" altLang="en-US" dirty="0" err="1"/>
              <a:t>newsinsert</a:t>
            </a:r>
            <a:r>
              <a:rPr lang="ko-KR" altLang="en-US" dirty="0"/>
              <a:t>[</a:t>
            </a:r>
            <a:r>
              <a:rPr lang="ko-KR" altLang="en-US" dirty="0" err="1"/>
              <a:t>i</a:t>
            </a:r>
            <a:r>
              <a:rPr lang="ko-KR" altLang="en-US" dirty="0"/>
              <a:t>][2], 1))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else</a:t>
            </a:r>
            <a:r>
              <a:rPr lang="ko-KR" altLang="en-US" dirty="0"/>
              <a:t> :</a:t>
            </a:r>
          </a:p>
          <a:p>
            <a:pPr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curs.execute</a:t>
            </a:r>
            <a:r>
              <a:rPr lang="ko-KR" altLang="en-US" dirty="0"/>
              <a:t>(sql2, (</a:t>
            </a:r>
            <a:r>
              <a:rPr lang="ko-KR" altLang="en-US" dirty="0" err="1"/>
              <a:t>newsinsert</a:t>
            </a:r>
            <a:r>
              <a:rPr lang="ko-KR" altLang="en-US" dirty="0"/>
              <a:t>[</a:t>
            </a:r>
            <a:r>
              <a:rPr lang="ko-KR" altLang="en-US" dirty="0" err="1"/>
              <a:t>i</a:t>
            </a:r>
            <a:r>
              <a:rPr lang="ko-KR" altLang="en-US" dirty="0"/>
              <a:t>][0], </a:t>
            </a:r>
            <a:r>
              <a:rPr lang="ko-KR" altLang="en-US" dirty="0" err="1"/>
              <a:t>newsinsert</a:t>
            </a:r>
            <a:r>
              <a:rPr lang="ko-KR" altLang="en-US" dirty="0"/>
              <a:t>[</a:t>
            </a:r>
            <a:r>
              <a:rPr lang="ko-KR" altLang="en-US" dirty="0" err="1"/>
              <a:t>i</a:t>
            </a:r>
            <a:r>
              <a:rPr lang="ko-KR" altLang="en-US" dirty="0"/>
              <a:t>][1], </a:t>
            </a:r>
            <a:r>
              <a:rPr lang="ko-KR" altLang="en-US" dirty="0" err="1"/>
              <a:t>newsinsert</a:t>
            </a:r>
            <a:r>
              <a:rPr lang="ko-KR" altLang="en-US" dirty="0"/>
              <a:t>[</a:t>
            </a:r>
            <a:r>
              <a:rPr lang="ko-KR" altLang="en-US" dirty="0" err="1"/>
              <a:t>i</a:t>
            </a:r>
            <a:r>
              <a:rPr lang="ko-KR" altLang="en-US" dirty="0"/>
              <a:t>][2], i+1))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conn.commit</a:t>
            </a:r>
            <a:r>
              <a:rPr lang="ko-KR" altLang="en-US" dirty="0"/>
              <a:t>()</a:t>
            </a:r>
          </a:p>
          <a:p>
            <a:pPr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finally</a:t>
            </a:r>
            <a:r>
              <a:rPr lang="ko-KR" altLang="en-US" dirty="0"/>
              <a:t>:</a:t>
            </a:r>
          </a:p>
          <a:p>
            <a:pPr>
              <a:defRPr/>
            </a:pPr>
            <a:r>
              <a:rPr lang="ko-KR" altLang="en-US" dirty="0"/>
              <a:t>       </a:t>
            </a:r>
          </a:p>
          <a:p>
            <a:pPr>
              <a:defRPr/>
            </a:pPr>
            <a:r>
              <a:rPr lang="ko-KR" altLang="en-US" dirty="0"/>
              <a:t>    </a:t>
            </a:r>
            <a:r>
              <a:rPr lang="ko-KR" altLang="en-US" dirty="0" err="1"/>
              <a:t>conn.close</a:t>
            </a:r>
            <a:r>
              <a:rPr lang="ko-KR" altLang="en-US" dirty="0"/>
              <a:t>()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 err="1"/>
              <a:t>englishgeo</a:t>
            </a:r>
            <a:r>
              <a:rPr lang="ko-KR" altLang="en-US" dirty="0"/>
              <a:t> = ('서울', '부산', '대구', '인천’, </a:t>
            </a:r>
            <a:r>
              <a:rPr lang="en-US" altLang="ko-KR" dirty="0"/>
              <a:t>…,</a:t>
            </a:r>
            <a:r>
              <a:rPr lang="ko-KR" altLang="en-US" dirty="0"/>
              <a:t>'경북', '경남', '제주')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insert_db</a:t>
            </a:r>
            <a:r>
              <a:rPr lang="ko-KR" altLang="en-US" dirty="0"/>
              <a:t>(</a:t>
            </a:r>
            <a:r>
              <a:rPr lang="ko-KR" altLang="en-US" dirty="0" err="1"/>
              <a:t>dinsert,geome</a:t>
            </a:r>
            <a:r>
              <a:rPr lang="ko-KR" altLang="en-US" dirty="0"/>
              <a:t>, </a:t>
            </a:r>
            <a:r>
              <a:rPr lang="ko-KR" altLang="en-US" dirty="0" err="1"/>
              <a:t>check</a:t>
            </a:r>
            <a:r>
              <a:rPr lang="ko-KR" altLang="en-US" dirty="0"/>
              <a:t>):</a:t>
            </a:r>
          </a:p>
          <a:p>
            <a:pPr>
              <a:defRPr/>
            </a:pPr>
            <a:r>
              <a:rPr lang="ko-KR" altLang="en-US" dirty="0"/>
              <a:t>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8A14D77-DEAE-4AC5-B103-7F89971ED343}"/>
              </a:ext>
            </a:extLst>
          </p:cNvPr>
          <p:cNvSpPr/>
          <p:nvPr/>
        </p:nvSpPr>
        <p:spPr>
          <a:xfrm>
            <a:off x="4437888" y="2615060"/>
            <a:ext cx="7529347" cy="11201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 dirty="0" err="1">
                <a:solidFill>
                  <a:schemeClr val="tx1"/>
                </a:solidFill>
              </a:rPr>
              <a:t>insert.geo</a:t>
            </a:r>
            <a:r>
              <a:rPr lang="ko-KR" altLang="en-US" b="1" dirty="0">
                <a:solidFill>
                  <a:schemeClr val="tx1"/>
                </a:solidFill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</a:rPr>
              <a:t>dinsert.Maxtem</a:t>
            </a:r>
            <a:r>
              <a:rPr lang="ko-KR" altLang="en-US" b="1" dirty="0">
                <a:solidFill>
                  <a:schemeClr val="tx1"/>
                </a:solidFill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</a:rPr>
              <a:t>dinsert.Mintem</a:t>
            </a:r>
            <a:r>
              <a:rPr lang="ko-KR" altLang="en-US" b="1" dirty="0">
                <a:solidFill>
                  <a:schemeClr val="tx1"/>
                </a:solidFill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</a:rPr>
              <a:t>dinsert.Humi</a:t>
            </a:r>
            <a:r>
              <a:rPr lang="ko-KR" altLang="en-US" b="1" dirty="0">
                <a:solidFill>
                  <a:schemeClr val="tx1"/>
                </a:solidFill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</a:rPr>
              <a:t>dinsert.Hpa</a:t>
            </a:r>
            <a:r>
              <a:rPr lang="ko-KR" altLang="en-US" b="1" dirty="0">
                <a:solidFill>
                  <a:schemeClr val="tx1"/>
                </a:solidFill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</a:rPr>
              <a:t>dinsert.Ozone</a:t>
            </a:r>
            <a:r>
              <a:rPr lang="en-US" altLang="ko-KR" b="1" dirty="0">
                <a:solidFill>
                  <a:schemeClr val="tx1"/>
                </a:solidFill>
              </a:rPr>
              <a:t>-&gt;</a:t>
            </a:r>
            <a:r>
              <a:rPr lang="ko-KR" altLang="en-US" b="1" dirty="0">
                <a:solidFill>
                  <a:schemeClr val="tx1"/>
                </a:solidFill>
              </a:rPr>
              <a:t>%</a:t>
            </a:r>
            <a:r>
              <a:rPr lang="ko-KR" altLang="en-US" b="1" dirty="0" err="1">
                <a:solidFill>
                  <a:schemeClr val="tx1"/>
                </a:solidFill>
              </a:rPr>
              <a:t>s에</a:t>
            </a:r>
            <a:r>
              <a:rPr lang="ko-KR" altLang="en-US" b="1" dirty="0">
                <a:solidFill>
                  <a:schemeClr val="tx1"/>
                </a:solidFill>
              </a:rPr>
              <a:t> 들어갈 내용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B5042F-D936-4C99-B700-667312C7B29B}"/>
              </a:ext>
            </a:extLst>
          </p:cNvPr>
          <p:cNvSpPr/>
          <p:nvPr/>
        </p:nvSpPr>
        <p:spPr>
          <a:xfrm>
            <a:off x="7092023" y="4595968"/>
            <a:ext cx="3520717" cy="536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 삽입 내용을 확정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 err="1">
                <a:solidFill>
                  <a:schemeClr val="tx1"/>
                </a:solidFill>
              </a:rPr>
              <a:t>안하면</a:t>
            </a:r>
            <a:r>
              <a:rPr lang="ko-KR" altLang="en-US" b="1" dirty="0">
                <a:solidFill>
                  <a:schemeClr val="tx1"/>
                </a:solidFill>
              </a:rPr>
              <a:t> 저장</a:t>
            </a:r>
            <a:r>
              <a:rPr lang="en-US" altLang="ko-KR" b="1" dirty="0">
                <a:solidFill>
                  <a:schemeClr val="tx1"/>
                </a:solidFill>
              </a:rPr>
              <a:t>X)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91AF25C-BCF7-42D2-A873-D07C36D58700}"/>
              </a:ext>
            </a:extLst>
          </p:cNvPr>
          <p:cNvSpPr/>
          <p:nvPr/>
        </p:nvSpPr>
        <p:spPr>
          <a:xfrm>
            <a:off x="7092057" y="5544667"/>
            <a:ext cx="3520717" cy="536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 dirty="0">
                <a:solidFill>
                  <a:schemeClr val="tx1"/>
                </a:solidFill>
              </a:rPr>
              <a:t> 삽입내용 확정</a:t>
            </a:r>
            <a:r>
              <a:rPr lang="en-US" altLang="ko-KR" b="1" dirty="0">
                <a:solidFill>
                  <a:schemeClr val="tx1"/>
                </a:solidFill>
              </a:rPr>
              <a:t>X </a:t>
            </a:r>
            <a:r>
              <a:rPr lang="ko-KR" altLang="en-US" b="1" dirty="0">
                <a:solidFill>
                  <a:schemeClr val="tx1"/>
                </a:solidFill>
              </a:rPr>
              <a:t>연결종료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175B89-76C0-4777-A1DE-F2C1D17BFF9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985091" y="3709218"/>
            <a:ext cx="5106966" cy="21039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AA68F0C-69F0-4B97-BAA6-40B11CCA71A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209800" y="3014506"/>
            <a:ext cx="4882223" cy="18499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6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554830" y="299889"/>
            <a:ext cx="6123667" cy="1100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4-2)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기대방안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</a:t>
            </a:r>
            <a:r>
              <a:rPr lang="en-US" altLang="ko-KR" sz="1600" b="1" dirty="0"/>
              <a:t>xpected measure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-1845128" y="-1429314"/>
            <a:ext cx="1448053" cy="88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prstClr val="white">
                    <a:lumMod val="75000"/>
                  </a:prstClr>
                </a:solidFill>
              </a:rPr>
              <a:t>CONTENTS A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209307" y="1989006"/>
            <a:ext cx="9721857" cy="3496642"/>
          </a:xfrm>
          <a:prstGeom prst="roundRect">
            <a:avLst/>
          </a:prstGeom>
          <a:noFill/>
          <a:ln w="381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286000" y="2542114"/>
            <a:ext cx="7620000" cy="2015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lang="ko-KR" altLang="en-US" sz="22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각 지역별로 지금 자신이 천식에 걸렸거나 아이들이 </a:t>
            </a:r>
            <a:endParaRPr lang="en-US" altLang="ko-KR" sz="2200" b="1" dirty="0">
              <a:solidFill>
                <a:srgbClr val="333F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ctr" fontAlgn="base">
              <a:lnSpc>
                <a:spcPct val="200000"/>
              </a:lnSpc>
            </a:pPr>
            <a:r>
              <a:rPr lang="ko-KR" altLang="en-US" sz="22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천식에 걸리기 쉬운 환경인지 확인하고</a:t>
            </a:r>
            <a:endParaRPr lang="en-US" altLang="ko-KR" sz="2200" b="1" dirty="0">
              <a:solidFill>
                <a:srgbClr val="333F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ctr" fontAlgn="base">
              <a:lnSpc>
                <a:spcPct val="200000"/>
              </a:lnSpc>
            </a:pPr>
            <a:r>
              <a:rPr lang="ko-KR" altLang="en-US" sz="22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대처하게 하여 발병률과 재발률을 낮춥니다</a:t>
            </a:r>
            <a:r>
              <a:rPr lang="en-US" altLang="ko-KR" sz="22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  <a:endParaRPr lang="ko-KR" altLang="en-US" sz="2200" b="1" dirty="0">
              <a:solidFill>
                <a:srgbClr val="333F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FBB404-7A53-4226-B9C0-AB9832D07DDC}"/>
              </a:ext>
            </a:extLst>
          </p:cNvPr>
          <p:cNvSpPr/>
          <p:nvPr/>
        </p:nvSpPr>
        <p:spPr>
          <a:xfrm>
            <a:off x="2366413" y="26557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2747308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427099" y="64135"/>
            <a:ext cx="425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339301" y="410906"/>
            <a:ext cx="612366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부록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9352" y="1205338"/>
            <a:ext cx="1147329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700" dirty="0"/>
              <a:t>#</a:t>
            </a:r>
            <a:r>
              <a:rPr lang="ko-KR" altLang="en-US" sz="1700" dirty="0" err="1"/>
              <a:t>pip</a:t>
            </a:r>
            <a:r>
              <a:rPr lang="ko-KR" altLang="en-US" sz="1700" dirty="0"/>
              <a:t> </a:t>
            </a:r>
            <a:r>
              <a:rPr lang="ko-KR" altLang="en-US" sz="1700" dirty="0" err="1"/>
              <a:t>install</a:t>
            </a:r>
            <a:r>
              <a:rPr lang="ko-KR" altLang="en-US" sz="1700" dirty="0"/>
              <a:t> </a:t>
            </a:r>
            <a:r>
              <a:rPr lang="ko-KR" altLang="en-US" sz="1700" dirty="0" err="1"/>
              <a:t>selenium</a:t>
            </a:r>
            <a:endParaRPr lang="ko-KR" altLang="en-US" sz="1700" dirty="0"/>
          </a:p>
          <a:p>
            <a:pPr>
              <a:defRPr/>
            </a:pPr>
            <a:r>
              <a:rPr lang="ko-KR" altLang="en-US" sz="1700" dirty="0"/>
              <a:t>#</a:t>
            </a:r>
            <a:r>
              <a:rPr lang="ko-KR" altLang="en-US" sz="1700" dirty="0" err="1"/>
              <a:t>pip</a:t>
            </a:r>
            <a:r>
              <a:rPr lang="ko-KR" altLang="en-US" sz="1700" dirty="0"/>
              <a:t> </a:t>
            </a:r>
            <a:r>
              <a:rPr lang="ko-KR" altLang="en-US" sz="1700" dirty="0" err="1"/>
              <a:t>install</a:t>
            </a:r>
            <a:r>
              <a:rPr lang="ko-KR" altLang="en-US" sz="1700" dirty="0"/>
              <a:t> bs4</a:t>
            </a:r>
          </a:p>
          <a:p>
            <a:pPr>
              <a:defRPr/>
            </a:pPr>
            <a:endParaRPr lang="en-US" altLang="ko-KR" sz="1700" dirty="0"/>
          </a:p>
          <a:p>
            <a:pPr>
              <a:defRPr/>
            </a:pPr>
            <a:r>
              <a:rPr lang="ko-KR" altLang="en-US" sz="1700" dirty="0" err="1"/>
              <a:t>import</a:t>
            </a:r>
            <a:r>
              <a:rPr lang="ko-KR" altLang="en-US" sz="1700" dirty="0"/>
              <a:t> </a:t>
            </a:r>
            <a:r>
              <a:rPr lang="ko-KR" altLang="en-US" sz="1700" dirty="0" err="1"/>
              <a:t>requests</a:t>
            </a:r>
            <a:endParaRPr lang="ko-KR" altLang="en-US" sz="1700" dirty="0"/>
          </a:p>
          <a:p>
            <a:pPr>
              <a:defRPr/>
            </a:pPr>
            <a:r>
              <a:rPr lang="ko-KR" altLang="en-US" sz="1700" dirty="0" err="1"/>
              <a:t>import</a:t>
            </a:r>
            <a:r>
              <a:rPr lang="ko-KR" altLang="en-US" sz="1700" dirty="0"/>
              <a:t> </a:t>
            </a:r>
            <a:r>
              <a:rPr lang="ko-KR" altLang="en-US" sz="1700" dirty="0" err="1"/>
              <a:t>pymysql</a:t>
            </a:r>
            <a:endParaRPr lang="ko-KR" altLang="en-US" sz="1700" dirty="0"/>
          </a:p>
          <a:p>
            <a:pPr>
              <a:defRPr/>
            </a:pPr>
            <a:r>
              <a:rPr lang="ko-KR" altLang="en-US" sz="1700" dirty="0" err="1"/>
              <a:t>from</a:t>
            </a:r>
            <a:r>
              <a:rPr lang="ko-KR" altLang="en-US" sz="1700" dirty="0"/>
              <a:t> </a:t>
            </a:r>
            <a:r>
              <a:rPr lang="ko-KR" altLang="en-US" sz="1700" dirty="0" err="1"/>
              <a:t>urllib.request</a:t>
            </a:r>
            <a:r>
              <a:rPr lang="ko-KR" altLang="en-US" sz="1700" dirty="0"/>
              <a:t> </a:t>
            </a:r>
            <a:r>
              <a:rPr lang="ko-KR" altLang="en-US" sz="1700" dirty="0" err="1"/>
              <a:t>import</a:t>
            </a:r>
            <a:r>
              <a:rPr lang="ko-KR" altLang="en-US" sz="1700" dirty="0"/>
              <a:t> </a:t>
            </a:r>
            <a:r>
              <a:rPr lang="ko-KR" altLang="en-US" sz="1700" dirty="0" err="1"/>
              <a:t>urlopen</a:t>
            </a:r>
            <a:endParaRPr lang="ko-KR" altLang="en-US" sz="1700" dirty="0"/>
          </a:p>
          <a:p>
            <a:pPr>
              <a:defRPr/>
            </a:pPr>
            <a:r>
              <a:rPr lang="ko-KR" altLang="en-US" sz="1700" dirty="0" err="1"/>
              <a:t>from</a:t>
            </a:r>
            <a:r>
              <a:rPr lang="ko-KR" altLang="en-US" sz="1700" dirty="0"/>
              <a:t> </a:t>
            </a:r>
            <a:r>
              <a:rPr lang="ko-KR" altLang="en-US" sz="1700" dirty="0" err="1"/>
              <a:t>datetime</a:t>
            </a:r>
            <a:r>
              <a:rPr lang="ko-KR" altLang="en-US" sz="1700" dirty="0"/>
              <a:t> </a:t>
            </a:r>
            <a:r>
              <a:rPr lang="ko-KR" altLang="en-US" sz="1700" dirty="0" err="1"/>
              <a:t>import</a:t>
            </a:r>
            <a:r>
              <a:rPr lang="ko-KR" altLang="en-US" sz="1700" dirty="0"/>
              <a:t> </a:t>
            </a:r>
            <a:r>
              <a:rPr lang="ko-KR" altLang="en-US" sz="1700" dirty="0" err="1"/>
              <a:t>datetime</a:t>
            </a:r>
            <a:r>
              <a:rPr lang="ko-KR" altLang="en-US" sz="1700" dirty="0"/>
              <a:t> </a:t>
            </a:r>
            <a:r>
              <a:rPr lang="ko-KR" altLang="en-US" sz="1700" dirty="0" err="1"/>
              <a:t>as</a:t>
            </a:r>
            <a:r>
              <a:rPr lang="ko-KR" altLang="en-US" sz="1700" dirty="0"/>
              <a:t> </a:t>
            </a:r>
            <a:r>
              <a:rPr lang="ko-KR" altLang="en-US" sz="1700" dirty="0" err="1"/>
              <a:t>time</a:t>
            </a:r>
            <a:endParaRPr lang="ko-KR" altLang="en-US" sz="1700" dirty="0"/>
          </a:p>
          <a:p>
            <a:pPr>
              <a:defRPr/>
            </a:pPr>
            <a:r>
              <a:rPr lang="ko-KR" altLang="en-US" sz="1700" dirty="0" err="1"/>
              <a:t>import</a:t>
            </a:r>
            <a:r>
              <a:rPr lang="ko-KR" altLang="en-US" sz="1700" dirty="0"/>
              <a:t> bs4</a:t>
            </a:r>
          </a:p>
          <a:p>
            <a:pPr>
              <a:defRPr/>
            </a:pPr>
            <a:r>
              <a:rPr lang="ko-KR" altLang="en-US" sz="1700" dirty="0"/>
              <a:t>#조건의 16개 지역을 넣은 변수를 생성</a:t>
            </a:r>
          </a:p>
          <a:p>
            <a:pPr>
              <a:defRPr/>
            </a:pPr>
            <a:r>
              <a:rPr lang="ko-KR" altLang="en-US" sz="1700" dirty="0"/>
              <a:t>서울 =  "https://search.naver.com/search.naver?sm=tab_hty.top&amp;where=nexearch&amp;query=%EC%84%9C%EC%9A%B8%EB%82%A0%EC%94%A8&amp;oquery=%EB%8C%80%EC%A0%84%EB%82%A0%EC%94%A8&amp;tqi=UL67ZwpVuE4ssblfMvwssssssKs-309815" #서울</a:t>
            </a:r>
          </a:p>
          <a:p>
            <a:pPr>
              <a:defRPr/>
            </a:pPr>
            <a:r>
              <a:rPr lang="en-US" altLang="ko-KR" sz="1700" dirty="0"/>
              <a:t>...</a:t>
            </a:r>
          </a:p>
          <a:p>
            <a:pPr>
              <a:defRPr/>
            </a:pPr>
            <a:r>
              <a:rPr lang="ko-KR" altLang="en-US" sz="1700" dirty="0" err="1"/>
              <a:t>day</a:t>
            </a:r>
            <a:r>
              <a:rPr lang="ko-KR" altLang="en-US" sz="1700" dirty="0"/>
              <a:t> = </a:t>
            </a:r>
            <a:r>
              <a:rPr lang="ko-KR" altLang="en-US" sz="1700" dirty="0" err="1"/>
              <a:t>time.today</a:t>
            </a:r>
            <a:r>
              <a:rPr lang="ko-KR" altLang="en-US" sz="1700" dirty="0"/>
              <a:t>().</a:t>
            </a:r>
            <a:r>
              <a:rPr lang="ko-KR" altLang="en-US" sz="1700" dirty="0" err="1"/>
              <a:t>strftime</a:t>
            </a:r>
            <a:r>
              <a:rPr lang="ko-KR" altLang="en-US" sz="1700" dirty="0"/>
              <a:t>("%</a:t>
            </a:r>
            <a:r>
              <a:rPr lang="ko-KR" altLang="en-US" sz="1700" dirty="0" err="1"/>
              <a:t>Y</a:t>
            </a:r>
            <a:r>
              <a:rPr lang="ko-KR" altLang="en-US" sz="1700" dirty="0"/>
              <a:t>-%</a:t>
            </a:r>
            <a:r>
              <a:rPr lang="ko-KR" altLang="en-US" sz="1700" dirty="0" err="1"/>
              <a:t>m</a:t>
            </a:r>
            <a:r>
              <a:rPr lang="ko-KR" altLang="en-US" sz="1700" dirty="0"/>
              <a:t>-%</a:t>
            </a:r>
            <a:r>
              <a:rPr lang="ko-KR" altLang="en-US" sz="1700" dirty="0" err="1"/>
              <a:t>d</a:t>
            </a:r>
            <a:r>
              <a:rPr lang="ko-KR" altLang="en-US" sz="1700" dirty="0"/>
              <a:t>")</a:t>
            </a:r>
          </a:p>
          <a:p>
            <a:pPr>
              <a:defRPr/>
            </a:pPr>
            <a:r>
              <a:rPr lang="ko-KR" altLang="en-US" sz="1700" dirty="0"/>
              <a:t>geome2 = (서울, 부산, 대구, </a:t>
            </a:r>
            <a:r>
              <a:rPr lang="ko-KR" altLang="en-US" sz="1700" dirty="0" err="1"/>
              <a:t>인천,광주</a:t>
            </a:r>
            <a:r>
              <a:rPr lang="ko-KR" altLang="en-US" sz="1700" dirty="0"/>
              <a:t>, </a:t>
            </a:r>
            <a:r>
              <a:rPr lang="ko-KR" altLang="en-US" sz="1700" dirty="0" err="1"/>
              <a:t>대전,울산,경기도,강원도,충청북도,충청남도,전라북도,전라남도,경상북도,경상남도,제주도</a:t>
            </a:r>
            <a:r>
              <a:rPr lang="ko-KR" altLang="en-US" sz="1700" dirty="0"/>
              <a:t>)</a:t>
            </a:r>
          </a:p>
          <a:p>
            <a:pPr>
              <a:defRPr/>
            </a:pPr>
            <a:r>
              <a:rPr lang="ko-KR" altLang="en-US" sz="1700" dirty="0" err="1"/>
              <a:t>geome</a:t>
            </a:r>
            <a:r>
              <a:rPr lang="ko-KR" altLang="en-US" sz="1700" dirty="0"/>
              <a:t> = ('서울', '부산', '대구', '</a:t>
            </a:r>
            <a:r>
              <a:rPr lang="ko-KR" altLang="en-US" sz="1700" dirty="0" err="1"/>
              <a:t>인천','광주</a:t>
            </a:r>
            <a:r>
              <a:rPr lang="ko-KR" altLang="en-US" sz="1700" dirty="0"/>
              <a:t>', '</a:t>
            </a:r>
            <a:r>
              <a:rPr lang="ko-KR" altLang="en-US" sz="1700" dirty="0" err="1"/>
              <a:t>대전','울산','수원','속초','청주','천안','전주','순천','구미','진주','제주</a:t>
            </a:r>
            <a:r>
              <a:rPr lang="ko-KR" altLang="en-US" sz="1700" dirty="0"/>
              <a:t>’)</a:t>
            </a:r>
            <a:endParaRPr lang="en-US" altLang="ko-KR" sz="1700" dirty="0"/>
          </a:p>
          <a:p>
            <a:pPr>
              <a:defRPr/>
            </a:pPr>
            <a:endParaRPr lang="ko-KR" altLang="en-US" sz="1700" dirty="0"/>
          </a:p>
          <a:p>
            <a:pPr>
              <a:defRPr/>
            </a:pPr>
            <a:r>
              <a:rPr lang="ko-KR" altLang="en-US" sz="1700" dirty="0" err="1"/>
              <a:t>gedata</a:t>
            </a:r>
            <a:r>
              <a:rPr lang="ko-KR" altLang="en-US" sz="1700" dirty="0"/>
              <a:t> = [[0 </a:t>
            </a:r>
            <a:r>
              <a:rPr lang="ko-KR" altLang="en-US" sz="1700" dirty="0" err="1"/>
              <a:t>for</a:t>
            </a:r>
            <a:r>
              <a:rPr lang="ko-KR" altLang="en-US" sz="1700" dirty="0"/>
              <a:t> </a:t>
            </a:r>
            <a:r>
              <a:rPr lang="ko-KR" altLang="en-US" sz="1700" dirty="0" err="1"/>
              <a:t>rows</a:t>
            </a:r>
            <a:r>
              <a:rPr lang="ko-KR" altLang="en-US" sz="1700" dirty="0"/>
              <a:t> </a:t>
            </a:r>
            <a:r>
              <a:rPr lang="ko-KR" altLang="en-US" sz="1700" dirty="0" err="1"/>
              <a:t>in</a:t>
            </a:r>
            <a:r>
              <a:rPr lang="ko-KR" altLang="en-US" sz="1700" dirty="0"/>
              <a:t> </a:t>
            </a:r>
            <a:r>
              <a:rPr lang="ko-KR" altLang="en-US" sz="1700" dirty="0" err="1"/>
              <a:t>range</a:t>
            </a:r>
            <a:r>
              <a:rPr lang="ko-KR" altLang="en-US" sz="1700" dirty="0"/>
              <a:t>(5)]</a:t>
            </a:r>
            <a:r>
              <a:rPr lang="ko-KR" altLang="en-US" sz="1700" dirty="0" err="1"/>
              <a:t>for</a:t>
            </a:r>
            <a:r>
              <a:rPr lang="ko-KR" altLang="en-US" sz="1700" dirty="0"/>
              <a:t> </a:t>
            </a:r>
            <a:r>
              <a:rPr lang="ko-KR" altLang="en-US" sz="1700" dirty="0" err="1"/>
              <a:t>cols</a:t>
            </a:r>
            <a:r>
              <a:rPr lang="ko-KR" altLang="en-US" sz="1700" dirty="0"/>
              <a:t> </a:t>
            </a:r>
            <a:r>
              <a:rPr lang="ko-KR" altLang="en-US" sz="1700" dirty="0" err="1"/>
              <a:t>in</a:t>
            </a:r>
            <a:r>
              <a:rPr lang="ko-KR" altLang="en-US" sz="1700" dirty="0"/>
              <a:t> </a:t>
            </a:r>
            <a:r>
              <a:rPr lang="ko-KR" altLang="en-US" sz="1700" dirty="0" err="1"/>
              <a:t>range</a:t>
            </a:r>
            <a:r>
              <a:rPr lang="ko-KR" altLang="en-US" sz="1700" dirty="0"/>
              <a:t>(16)]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2657F3E-2DF0-4D5D-8FEE-9974DE9D535D}"/>
              </a:ext>
            </a:extLst>
          </p:cNvPr>
          <p:cNvSpPr/>
          <p:nvPr/>
        </p:nvSpPr>
        <p:spPr>
          <a:xfrm>
            <a:off x="4554919" y="1106353"/>
            <a:ext cx="5618963" cy="720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</a:rPr>
              <a:t>-&gt;16</a:t>
            </a:r>
            <a:r>
              <a:rPr lang="ko-KR" altLang="en-US" b="1" dirty="0">
                <a:solidFill>
                  <a:schemeClr val="tx1"/>
                </a:solidFill>
              </a:rPr>
              <a:t>개 지역에 넣을 변수를 </a:t>
            </a:r>
            <a:r>
              <a:rPr lang="ko-KR" altLang="en-US" b="1" dirty="0" err="1">
                <a:solidFill>
                  <a:schemeClr val="tx1"/>
                </a:solidFill>
              </a:rPr>
              <a:t>웹크롤러</a:t>
            </a:r>
            <a:r>
              <a:rPr lang="ko-KR" altLang="en-US" b="1" dirty="0">
                <a:solidFill>
                  <a:schemeClr val="tx1"/>
                </a:solidFill>
              </a:rPr>
              <a:t> 하기 위해서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1" name="설명선: 오른쪽 화살표 30">
            <a:extLst>
              <a:ext uri="{FF2B5EF4-FFF2-40B4-BE49-F238E27FC236}">
                <a16:creationId xmlns:a16="http://schemas.microsoft.com/office/drawing/2014/main" id="{446AD6A9-D33C-4858-9077-6ED107E69043}"/>
              </a:ext>
            </a:extLst>
          </p:cNvPr>
          <p:cNvSpPr/>
          <p:nvPr/>
        </p:nvSpPr>
        <p:spPr>
          <a:xfrm>
            <a:off x="359352" y="1106353"/>
            <a:ext cx="3966241" cy="806470"/>
          </a:xfrm>
          <a:prstGeom prst="rightArrowCallou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D303B0E-6E03-481C-80FA-6A2491B95B10}"/>
              </a:ext>
            </a:extLst>
          </p:cNvPr>
          <p:cNvSpPr/>
          <p:nvPr/>
        </p:nvSpPr>
        <p:spPr>
          <a:xfrm>
            <a:off x="5974080" y="6021389"/>
            <a:ext cx="3752146" cy="582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 dirty="0" err="1">
                <a:solidFill>
                  <a:schemeClr val="tx1"/>
                </a:solidFill>
              </a:rPr>
              <a:t>gedata라는</a:t>
            </a:r>
            <a:r>
              <a:rPr lang="ko-KR" altLang="en-US" b="1" dirty="0">
                <a:solidFill>
                  <a:schemeClr val="tx1"/>
                </a:solidFill>
              </a:rPr>
              <a:t> 2차원 배열을 생성</a:t>
            </a:r>
          </a:p>
        </p:txBody>
      </p:sp>
      <p:sp>
        <p:nvSpPr>
          <p:cNvPr id="30" name="설명선: 오른쪽 화살표 29">
            <a:extLst>
              <a:ext uri="{FF2B5EF4-FFF2-40B4-BE49-F238E27FC236}">
                <a16:creationId xmlns:a16="http://schemas.microsoft.com/office/drawing/2014/main" id="{D1C8573E-6646-496B-B6EB-D6EC28111C2A}"/>
              </a:ext>
            </a:extLst>
          </p:cNvPr>
          <p:cNvSpPr/>
          <p:nvPr/>
        </p:nvSpPr>
        <p:spPr>
          <a:xfrm rot="16200000">
            <a:off x="4742690" y="-2371656"/>
            <a:ext cx="2706624" cy="11473295"/>
          </a:xfrm>
          <a:prstGeom prst="rightArrowCallout">
            <a:avLst>
              <a:gd name="adj1" fmla="val 18701"/>
              <a:gd name="adj2" fmla="val 20276"/>
              <a:gd name="adj3" fmla="val 14657"/>
              <a:gd name="adj4" fmla="val 3389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7548" y="1151669"/>
            <a:ext cx="6957787" cy="5580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/>
              <a:t>&lt;!DOCTYPE html&gt;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/>
              <a:t>&lt;html&gt;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/>
              <a:t>&lt;head&gt;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/>
              <a:t>  &lt;div class="header_1"&gt;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/>
              <a:t>    &lt;meta charset="utf-8"&gt;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/>
              <a:t>    &lt;meta http-equiv="X-UA-Compatible" content="IE=edge"&gt;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/>
              <a:t>  &lt;meta http-equiv="Cache-Control" content="no-cache"/&gt;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/>
              <a:t>  &lt;meta http-equiv="Expires" content="0"/&gt;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/>
              <a:t>  &lt;meta http-equiv="Pragma" content="no-cache"/&gt;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/>
              <a:t> &lt;title&gt;HTML5 Basic Page&lt;/title&gt;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981092" y="1303449"/>
            <a:ext cx="5481876" cy="494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/>
              <a:t>-</a:t>
            </a:r>
            <a:r>
              <a:rPr lang="ko-KR" altLang="en-US"/>
              <a:t>현재 </a:t>
            </a:r>
            <a:r>
              <a:rPr lang="en-US" altLang="ko-KR"/>
              <a:t>html</a:t>
            </a:r>
            <a:r>
              <a:rPr lang="ko-KR" altLang="en-US"/>
              <a:t>문서가 </a:t>
            </a:r>
            <a:r>
              <a:rPr lang="en-US" altLang="ko-KR"/>
              <a:t>HTML5</a:t>
            </a:r>
            <a:r>
              <a:rPr lang="ko-KR" altLang="en-US"/>
              <a:t>를 기반으로</a:t>
            </a:r>
            <a:r>
              <a:rPr lang="en-US" altLang="ko-KR"/>
              <a:t> </a:t>
            </a:r>
            <a:r>
              <a:rPr lang="ko-KR" altLang="en-US"/>
              <a:t>작성된 것</a:t>
            </a:r>
            <a:endParaRPr lang="en-US" altLang="ko-KR"/>
          </a:p>
        </p:txBody>
      </p:sp>
      <p:sp>
        <p:nvSpPr>
          <p:cNvPr id="27" name="TextBox 26"/>
          <p:cNvSpPr txBox="1"/>
          <p:nvPr/>
        </p:nvSpPr>
        <p:spPr>
          <a:xfrm>
            <a:off x="7009124" y="5143097"/>
            <a:ext cx="4943389" cy="1322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/>
              <a:t>NO-Cache</a:t>
            </a:r>
            <a:r>
              <a:rPr lang="ko-KR" altLang="en-US"/>
              <a:t>설정하는 이유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웹서버를 재시동하는 경우 항상 최신의 페이지를 보여주도록 하는 방법</a:t>
            </a:r>
            <a:r>
              <a:rPr lang="en-US" altLang="ko-KR"/>
              <a:t>(</a:t>
            </a:r>
            <a:r>
              <a:rPr lang="ko-KR" altLang="en-US"/>
              <a:t>캐쉬에서 불러오기</a:t>
            </a:r>
            <a:r>
              <a:rPr lang="en-US" altLang="ko-KR"/>
              <a:t>X)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30730" y="3488407"/>
            <a:ext cx="6509706" cy="500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/>
              <a:t>-</a:t>
            </a:r>
            <a:r>
              <a:rPr lang="ko-KR" altLang="en-US"/>
              <a:t> 유니코드를 위한 가변 길이 문자 인코딩을 위해 설정 </a:t>
            </a:r>
            <a:endParaRPr lang="en-US" altLang="ko-KR"/>
          </a:p>
        </p:txBody>
      </p:sp>
      <p:sp>
        <p:nvSpPr>
          <p:cNvPr id="29" name="TextBox 28"/>
          <p:cNvSpPr txBox="1"/>
          <p:nvPr/>
        </p:nvSpPr>
        <p:spPr>
          <a:xfrm>
            <a:off x="7335334" y="4090649"/>
            <a:ext cx="4617180" cy="908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/>
              <a:t>IE</a:t>
            </a:r>
            <a:r>
              <a:rPr lang="ko-KR" altLang="en-US"/>
              <a:t>브라우저에서 각 버전 중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가장 최신 표준 모드를 선택하는 문서 모드</a:t>
            </a:r>
            <a:endParaRPr lang="en-US" altLang="ko-KR"/>
          </a:p>
        </p:txBody>
      </p:sp>
      <p:cxnSp>
        <p:nvCxnSpPr>
          <p:cNvPr id="31" name="직선 연결선 30"/>
          <p:cNvCxnSpPr>
            <a:stCxn id="4" idx="1"/>
          </p:cNvCxnSpPr>
          <p:nvPr/>
        </p:nvCxnSpPr>
        <p:spPr>
          <a:xfrm flipH="1">
            <a:off x="2339301" y="1530595"/>
            <a:ext cx="6417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3388939" y="3717794"/>
            <a:ext cx="6417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2339301" y="3429000"/>
            <a:ext cx="1049638" cy="6263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735385" y="4007774"/>
            <a:ext cx="2383872" cy="6263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0" name="직선 연결선 39"/>
          <p:cNvCxnSpPr>
            <a:endCxn id="36" idx="6"/>
          </p:cNvCxnSpPr>
          <p:nvPr/>
        </p:nvCxnSpPr>
        <p:spPr>
          <a:xfrm flipH="1">
            <a:off x="7119257" y="4316716"/>
            <a:ext cx="216078" cy="42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2730137" y="4634162"/>
            <a:ext cx="3895915" cy="1492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0" name="직선 연결선 49"/>
          <p:cNvCxnSpPr>
            <a:endCxn id="47" idx="3"/>
          </p:cNvCxnSpPr>
          <p:nvPr/>
        </p:nvCxnSpPr>
        <p:spPr>
          <a:xfrm flipH="1" flipV="1">
            <a:off x="6626052" y="5380313"/>
            <a:ext cx="383073" cy="2930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427099" y="64135"/>
            <a:ext cx="425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51" name="직사각형 27"/>
          <p:cNvSpPr/>
          <p:nvPr/>
        </p:nvSpPr>
        <p:spPr>
          <a:xfrm>
            <a:off x="2339301" y="410906"/>
            <a:ext cx="6123667" cy="720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>
                <a:solidFill>
                  <a:srgbClr val="44546A">
                    <a:lumMod val="75000"/>
                  </a:srgbClr>
                </a:solidFill>
              </a:rPr>
              <a:t>부록</a:t>
            </a:r>
            <a:r>
              <a:rPr lang="en-US" altLang="ko-KR" sz="2800" b="1">
                <a:solidFill>
                  <a:srgbClr val="44546A">
                    <a:lumMod val="75000"/>
                  </a:srgbClr>
                </a:solidFill>
              </a:rPr>
              <a:t>) </a:t>
            </a:r>
            <a:r>
              <a:rPr lang="ko-KR" altLang="en-US" sz="2800" b="1">
                <a:solidFill>
                  <a:srgbClr val="44546A">
                    <a:lumMod val="75000"/>
                  </a:srgbClr>
                </a:solidFill>
              </a:rPr>
              <a:t>웹 제작 </a:t>
            </a:r>
            <a:r>
              <a:rPr lang="en-US" altLang="ko-KR" sz="150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Web production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52603" y="1241433"/>
            <a:ext cx="5088184" cy="3795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/>
              <a:t>&lt;style&gt;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*{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 margin: 0; padding: 0;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 font-family: '맑은 고딕', 'Malgun Gothic', Gothic, sans-serif;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}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a { text-decoration: none; }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li { list-style: none; }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&lt;/style&gt;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801395" y="2134421"/>
            <a:ext cx="2366968" cy="359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화면의 여백없애기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01395" y="2581045"/>
            <a:ext cx="125838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글꼴설정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801395" y="3147073"/>
            <a:ext cx="436478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선으로 텍스트 꾸며주기</a:t>
            </a:r>
            <a:r>
              <a:rPr lang="en-US" altLang="ko-KR"/>
              <a:t>-&gt;</a:t>
            </a:r>
            <a:r>
              <a:rPr lang="ko-KR" altLang="en-US"/>
              <a:t>기본값</a:t>
            </a:r>
            <a:r>
              <a:rPr lang="en-US" altLang="ko-KR"/>
              <a:t>(none)</a:t>
            </a:r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6801394" y="3642600"/>
            <a:ext cx="5223688" cy="1051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/>
              <a:t>리스트</a:t>
            </a:r>
            <a:r>
              <a:rPr lang="en-US" altLang="ko-KR"/>
              <a:t> </a:t>
            </a:r>
            <a:r>
              <a:rPr lang="ko-KR" altLang="en-US"/>
              <a:t>앞에 오는 </a:t>
            </a:r>
            <a:r>
              <a:rPr lang="ko-KR" altLang="en-US" sz="2400"/>
              <a:t>블릿</a:t>
            </a:r>
            <a:r>
              <a:rPr lang="ko-KR" altLang="en-US"/>
              <a:t>의 타입을 결정하는 속성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-&gt; </a:t>
            </a:r>
            <a:r>
              <a:rPr lang="ko-KR" altLang="en-US"/>
              <a:t>아무런 장식 없음</a:t>
            </a:r>
            <a:r>
              <a:rPr lang="en-US" altLang="ko-KR"/>
              <a:t>(none)</a:t>
            </a:r>
            <a:endParaRPr lang="ko-KR" altLang="en-US"/>
          </a:p>
        </p:txBody>
      </p:sp>
      <p:grpSp>
        <p:nvGrpSpPr>
          <p:cNvPr id="78" name="그룹 77"/>
          <p:cNvGrpSpPr/>
          <p:nvPr/>
        </p:nvGrpSpPr>
        <p:grpSpPr>
          <a:xfrm>
            <a:off x="6801395" y="4777084"/>
            <a:ext cx="4595109" cy="1839286"/>
            <a:chOff x="6801395" y="4406758"/>
            <a:chExt cx="4595109" cy="1839286"/>
          </a:xfrm>
        </p:grpSpPr>
        <p:sp>
          <p:nvSpPr>
            <p:cNvPr id="45" name="TextBox 44"/>
            <p:cNvSpPr txBox="1"/>
            <p:nvPr/>
          </p:nvSpPr>
          <p:spPr>
            <a:xfrm>
              <a:off x="6801395" y="4406758"/>
              <a:ext cx="4595109" cy="1869461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Dot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/>
                <a:t>*</a:t>
              </a:r>
              <a:r>
                <a:rPr lang="ko-KR" altLang="en-US" sz="2400"/>
                <a:t>블릿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/>
                <a:t> li</a:t>
              </a:r>
              <a:r>
                <a:rPr lang="ko-KR" altLang="en-US"/>
                <a:t>태그를 사용하면 기본적인 블릿이 생성됨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en-US" altLang="ko-KR"/>
                <a:t>-&gt;none</a:t>
              </a:r>
              <a:r>
                <a:rPr lang="ko-KR" altLang="en-US"/>
                <a:t>을 쓰지않음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/>
                <a:t> ● 안녕하세요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098949" y="5376254"/>
              <a:ext cx="2226362" cy="909490"/>
            </a:xfrm>
            <a:prstGeom prst="rect">
              <a:avLst/>
            </a:prstGeom>
            <a:noFill/>
            <a:ln>
              <a:noFill/>
              <a:prstDash val="dashDot"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/>
                <a:t>-&gt; </a:t>
              </a:r>
              <a:r>
                <a:rPr lang="ko-KR" altLang="en-US"/>
                <a:t>블릿을 없애면</a:t>
              </a:r>
            </a:p>
            <a:p>
              <a:pPr>
                <a:lnSpc>
                  <a:spcPct val="150000"/>
                </a:lnSpc>
                <a:defRPr/>
              </a:pPr>
              <a:r>
                <a:rPr lang="ko-KR" altLang="en-US"/>
                <a:t> 안녕하세요</a:t>
              </a:r>
              <a:r>
                <a:rPr lang="en-US" altLang="ko-KR"/>
                <a:t>.</a:t>
              </a:r>
            </a:p>
          </p:txBody>
        </p:sp>
      </p:grpSp>
      <p:cxnSp>
        <p:nvCxnSpPr>
          <p:cNvPr id="48" name="직선 연결선 47"/>
          <p:cNvCxnSpPr>
            <a:endCxn id="38" idx="1"/>
          </p:cNvCxnSpPr>
          <p:nvPr/>
        </p:nvCxnSpPr>
        <p:spPr>
          <a:xfrm>
            <a:off x="3288707" y="2311340"/>
            <a:ext cx="3512688" cy="77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endCxn id="42" idx="1"/>
          </p:cNvCxnSpPr>
          <p:nvPr/>
        </p:nvCxnSpPr>
        <p:spPr>
          <a:xfrm flipV="1">
            <a:off x="4924697" y="2765711"/>
            <a:ext cx="1876698" cy="8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endCxn id="43" idx="1"/>
          </p:cNvCxnSpPr>
          <p:nvPr/>
        </p:nvCxnSpPr>
        <p:spPr>
          <a:xfrm flipV="1">
            <a:off x="3409406" y="3331739"/>
            <a:ext cx="3391989" cy="6776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44" idx="1"/>
          </p:cNvCxnSpPr>
          <p:nvPr/>
        </p:nvCxnSpPr>
        <p:spPr>
          <a:xfrm flipH="1">
            <a:off x="2782389" y="4146745"/>
            <a:ext cx="4019006" cy="2440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427099" y="64135"/>
            <a:ext cx="425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79" name="직사각형 27"/>
          <p:cNvSpPr/>
          <p:nvPr/>
        </p:nvSpPr>
        <p:spPr>
          <a:xfrm>
            <a:off x="2339301" y="410906"/>
            <a:ext cx="6123667" cy="720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>
                <a:solidFill>
                  <a:srgbClr val="44546A">
                    <a:lumMod val="75000"/>
                  </a:srgbClr>
                </a:solidFill>
              </a:rPr>
              <a:t>부록</a:t>
            </a:r>
            <a:r>
              <a:rPr lang="en-US" altLang="ko-KR" sz="2800" b="1">
                <a:solidFill>
                  <a:srgbClr val="44546A">
                    <a:lumMod val="75000"/>
                  </a:srgbClr>
                </a:solidFill>
              </a:rPr>
              <a:t>) </a:t>
            </a:r>
            <a:r>
              <a:rPr lang="ko-KR" altLang="en-US" sz="2800" b="1">
                <a:solidFill>
                  <a:srgbClr val="44546A">
                    <a:lumMod val="75000"/>
                  </a:srgbClr>
                </a:solidFill>
              </a:rPr>
              <a:t>웹 제작 </a:t>
            </a:r>
            <a:r>
              <a:rPr lang="en-US" altLang="ko-KR" sz="150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Web production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05760" y="1189829"/>
            <a:ext cx="6096000" cy="502809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/>
              <a:t>&lt;style&gt;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body {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width: 960px;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   </a:t>
            </a:r>
            <a:r>
              <a:rPr lang="ko-KR" altLang="en-US"/>
              <a:t>margin: 0 auto;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background: #E6E6E6; </a:t>
            </a:r>
            <a:r>
              <a:rPr lang="en-US" altLang="ko-KR"/>
              <a:t>}</a:t>
            </a:r>
          </a:p>
          <a:p>
            <a:pPr>
              <a:lnSpc>
                <a:spcPct val="150000"/>
              </a:lnSpc>
              <a:defRPr/>
            </a:pPr>
            <a:endParaRPr lang="ko-KR" altLang="en-US"/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#page-wrapper {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background: white;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margin: 40px 0; padding: 10px 20px;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border-radius: 5px;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  box-shadow: 0 2px 6px rgba(100, 100, 100, 0.3);</a:t>
            </a:r>
            <a:r>
              <a:rPr lang="en-US" altLang="ko-KR"/>
              <a:t>}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/>
              <a:t> &lt;/style&gt;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39589" y="1413564"/>
            <a:ext cx="338646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전체배경 넓이 크기 지정</a:t>
            </a:r>
            <a:endParaRPr lang="en-US" altLang="ko-KR"/>
          </a:p>
        </p:txBody>
      </p:sp>
      <p:sp>
        <p:nvSpPr>
          <p:cNvPr id="28" name="TextBox 27"/>
          <p:cNvSpPr txBox="1"/>
          <p:nvPr/>
        </p:nvSpPr>
        <p:spPr>
          <a:xfrm>
            <a:off x="3215661" y="1983936"/>
            <a:ext cx="341039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자동으로 여백 없애기</a:t>
            </a:r>
            <a:endParaRPr lang="en-US" altLang="ko-KR"/>
          </a:p>
        </p:txBody>
      </p:sp>
      <p:sp>
        <p:nvSpPr>
          <p:cNvPr id="30" name="TextBox 29"/>
          <p:cNvSpPr txBox="1"/>
          <p:nvPr/>
        </p:nvSpPr>
        <p:spPr>
          <a:xfrm>
            <a:off x="3980073" y="3004522"/>
            <a:ext cx="2910407" cy="3654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전체 배경색을 지정</a:t>
            </a:r>
            <a:endParaRPr lang="en-US" altLang="ko-KR"/>
          </a:p>
        </p:txBody>
      </p:sp>
      <p:sp>
        <p:nvSpPr>
          <p:cNvPr id="31" name="TextBox 30"/>
          <p:cNvSpPr txBox="1"/>
          <p:nvPr/>
        </p:nvSpPr>
        <p:spPr>
          <a:xfrm>
            <a:off x="3453760" y="4141231"/>
            <a:ext cx="3541001" cy="362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사용할 페이지 배경색 지정</a:t>
            </a:r>
            <a:endParaRPr lang="en-US" altLang="ko-KR"/>
          </a:p>
        </p:txBody>
      </p:sp>
      <p:cxnSp>
        <p:nvCxnSpPr>
          <p:cNvPr id="32" name="직선 연결선 31"/>
          <p:cNvCxnSpPr>
            <a:endCxn id="27" idx="1"/>
          </p:cNvCxnSpPr>
          <p:nvPr/>
        </p:nvCxnSpPr>
        <p:spPr>
          <a:xfrm flipV="1">
            <a:off x="2093100" y="1598230"/>
            <a:ext cx="1146489" cy="7427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2339301" y="2202263"/>
            <a:ext cx="876360" cy="5241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3239589" y="3157308"/>
            <a:ext cx="7404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870676" y="4624334"/>
            <a:ext cx="295399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사용할 페이지 크기 지정</a:t>
            </a:r>
            <a:endParaRPr lang="en-US" altLang="ko-KR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rcRect l="2860" t="6530" r="5780" b="6790"/>
          <a:stretch>
            <a:fillRect/>
          </a:stretch>
        </p:blipFill>
        <p:spPr>
          <a:xfrm>
            <a:off x="7154909" y="1084643"/>
            <a:ext cx="4601665" cy="340420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773211" y="6372708"/>
            <a:ext cx="3541002" cy="359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B0F0"/>
                </a:solidFill>
                <a:hlinkClick r:id="rId3"/>
              </a:rPr>
              <a:t>https://aboooks.tistory.com/81</a:t>
            </a:r>
            <a:endParaRPr lang="ko-KR" altLang="en-US">
              <a:solidFill>
                <a:srgbClr val="00B0F0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flipV="1">
            <a:off x="2777481" y="4327868"/>
            <a:ext cx="714792" cy="440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4528540" y="4791743"/>
            <a:ext cx="357396" cy="220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764554" y="5065603"/>
            <a:ext cx="4444298" cy="361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사용할 페이지 겉 모양을 둥글게 지정</a:t>
            </a:r>
            <a:endParaRPr lang="en-US" altLang="ko-KR"/>
          </a:p>
        </p:txBody>
      </p:sp>
      <p:cxnSp>
        <p:nvCxnSpPr>
          <p:cNvPr id="50" name="직선 연결선 49"/>
          <p:cNvCxnSpPr>
            <a:endCxn id="49" idx="1"/>
          </p:cNvCxnSpPr>
          <p:nvPr/>
        </p:nvCxnSpPr>
        <p:spPr>
          <a:xfrm flipV="1">
            <a:off x="2777481" y="5255019"/>
            <a:ext cx="987073" cy="166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764554" y="5993876"/>
            <a:ext cx="4444298" cy="366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사용할 페이지 겉부분에 그림자효과</a:t>
            </a:r>
            <a:endParaRPr lang="en-US" altLang="ko-KR"/>
          </a:p>
        </p:txBody>
      </p:sp>
      <p:cxnSp>
        <p:nvCxnSpPr>
          <p:cNvPr id="56" name="직선 연결선 55"/>
          <p:cNvCxnSpPr/>
          <p:nvPr/>
        </p:nvCxnSpPr>
        <p:spPr>
          <a:xfrm>
            <a:off x="1675465" y="5810144"/>
            <a:ext cx="2058527" cy="3731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423073" y="738592"/>
            <a:ext cx="195536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 altLang="en-US"/>
              <a:t>웹페이지 구조</a:t>
            </a:r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427099" y="64135"/>
            <a:ext cx="425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63" name="직사각형 27"/>
          <p:cNvSpPr/>
          <p:nvPr/>
        </p:nvSpPr>
        <p:spPr>
          <a:xfrm>
            <a:off x="2339301" y="410906"/>
            <a:ext cx="6123667" cy="720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>
                <a:solidFill>
                  <a:srgbClr val="44546A">
                    <a:lumMod val="75000"/>
                  </a:srgbClr>
                </a:solidFill>
              </a:rPr>
              <a:t>부록</a:t>
            </a:r>
            <a:r>
              <a:rPr lang="en-US" altLang="ko-KR" sz="2800" b="1">
                <a:solidFill>
                  <a:srgbClr val="44546A">
                    <a:lumMod val="75000"/>
                  </a:srgbClr>
                </a:solidFill>
              </a:rPr>
              <a:t>) </a:t>
            </a:r>
            <a:r>
              <a:rPr lang="ko-KR" altLang="en-US" sz="2800" b="1">
                <a:solidFill>
                  <a:srgbClr val="44546A">
                    <a:lumMod val="75000"/>
                  </a:srgbClr>
                </a:solidFill>
              </a:rPr>
              <a:t>웹 제작 </a:t>
            </a:r>
            <a:r>
              <a:rPr lang="en-US" altLang="ko-KR" sz="150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Web production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1970" y="1150225"/>
            <a:ext cx="6905852" cy="5440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/>
              <a:t>&lt;style&gt;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  #main-header { padding: 40px 50px;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               background: pink;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               background-size: 100% 100%; }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  .master-title {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   font-size: 30px;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   color: #FFFFFF; }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 &lt;/style&gt;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 &lt;style&gt;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  #main-navigation {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   border-bottom: 1px solid #C8C8C8;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   height: 15px; }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 &lt;/style&gt;</a:t>
            </a: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427099" y="64135"/>
            <a:ext cx="425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14710" y="1196167"/>
            <a:ext cx="196365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/>
              <a:t>&lt;</a:t>
            </a:r>
            <a:r>
              <a:rPr lang="ko-KR" altLang="en-US"/>
              <a:t>웹페이지 구조</a:t>
            </a:r>
            <a:r>
              <a:rPr lang="en-US" altLang="ko-KR"/>
              <a:t>&gt;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6680" r="16830" b="52130"/>
          <a:stretch>
            <a:fillRect/>
          </a:stretch>
        </p:blipFill>
        <p:spPr>
          <a:xfrm>
            <a:off x="5147555" y="1868018"/>
            <a:ext cx="6779080" cy="295127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73642" y="1983698"/>
            <a:ext cx="5689301" cy="1027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메인 헤더 부분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673642" y="2999653"/>
            <a:ext cx="5689300" cy="462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500" b="1">
                <a:solidFill>
                  <a:schemeClr val="tx1"/>
                </a:solidFill>
              </a:rPr>
              <a:t>메인 네비게이터</a:t>
            </a:r>
            <a:r>
              <a:rPr lang="en-US" altLang="ko-KR" sz="1500" b="1">
                <a:solidFill>
                  <a:schemeClr val="tx1"/>
                </a:solidFill>
              </a:rPr>
              <a:t>-</a:t>
            </a:r>
            <a:r>
              <a:rPr lang="ko-KR" altLang="en-US" sz="1500" b="1">
                <a:solidFill>
                  <a:schemeClr val="tx1"/>
                </a:solidFill>
              </a:rPr>
              <a:t>구분 짓기 위해 줄생성</a:t>
            </a:r>
          </a:p>
        </p:txBody>
      </p:sp>
      <p:cxnSp>
        <p:nvCxnSpPr>
          <p:cNvPr id="35" name="직선 연결선 34"/>
          <p:cNvCxnSpPr>
            <a:endCxn id="4" idx="1"/>
          </p:cNvCxnSpPr>
          <p:nvPr/>
        </p:nvCxnSpPr>
        <p:spPr>
          <a:xfrm>
            <a:off x="3608832" y="2234744"/>
            <a:ext cx="2064810" cy="2628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V="1">
            <a:off x="2572512" y="3249955"/>
            <a:ext cx="3101130" cy="18203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직사각형 27"/>
          <p:cNvSpPr/>
          <p:nvPr/>
        </p:nvSpPr>
        <p:spPr>
          <a:xfrm>
            <a:off x="2339301" y="410906"/>
            <a:ext cx="6123667" cy="720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>
                <a:solidFill>
                  <a:srgbClr val="44546A">
                    <a:lumMod val="75000"/>
                  </a:srgbClr>
                </a:solidFill>
              </a:rPr>
              <a:t>부록</a:t>
            </a:r>
            <a:r>
              <a:rPr lang="en-US" altLang="ko-KR" sz="2800" b="1">
                <a:solidFill>
                  <a:srgbClr val="44546A">
                    <a:lumMod val="75000"/>
                  </a:srgbClr>
                </a:solidFill>
              </a:rPr>
              <a:t>) </a:t>
            </a:r>
            <a:r>
              <a:rPr lang="ko-KR" altLang="en-US" sz="2800" b="1">
                <a:solidFill>
                  <a:srgbClr val="44546A">
                    <a:lumMod val="75000"/>
                  </a:srgbClr>
                </a:solidFill>
              </a:rPr>
              <a:t>웹 제작 </a:t>
            </a:r>
            <a:r>
              <a:rPr lang="en-US" altLang="ko-KR" sz="150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Web production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1970" y="1284696"/>
            <a:ext cx="4787438" cy="5276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/>
              <a:t> &lt;style&gt;</a:t>
            </a:r>
          </a:p>
          <a:p>
            <a:pPr lvl="0">
              <a:defRPr/>
            </a:pPr>
            <a:r>
              <a:rPr lang="en-US" altLang="ko-KR" sz="1700"/>
              <a:t>  #content { overflow: hidden; }</a:t>
            </a:r>
          </a:p>
          <a:p>
            <a:pPr lvl="0">
              <a:defRPr/>
            </a:pPr>
            <a:r>
              <a:rPr lang="en-US" altLang="ko-KR" sz="1700"/>
              <a:t>  #main-section {</a:t>
            </a:r>
          </a:p>
          <a:p>
            <a:pPr lvl="0">
              <a:defRPr/>
            </a:pPr>
            <a:r>
              <a:rPr lang="en-US" altLang="ko-KR" sz="1700"/>
              <a:t>   float: left;</a:t>
            </a:r>
          </a:p>
          <a:p>
            <a:pPr lvl="0">
              <a:defRPr/>
            </a:pPr>
            <a:r>
              <a:rPr lang="en-US" altLang="ko-KR" sz="1700"/>
              <a:t>   width: 710px; }</a:t>
            </a:r>
          </a:p>
          <a:p>
            <a:pPr lvl="0">
              <a:defRPr/>
            </a:pPr>
            <a:r>
              <a:rPr lang="en-US" altLang="ko-KR" sz="1700"/>
              <a:t>  #main-aside {</a:t>
            </a:r>
          </a:p>
          <a:p>
            <a:pPr lvl="0">
              <a:defRPr/>
            </a:pPr>
            <a:r>
              <a:rPr lang="en-US" altLang="ko-KR" sz="1700"/>
              <a:t>   float: right;</a:t>
            </a:r>
          </a:p>
          <a:p>
            <a:pPr lvl="0">
              <a:defRPr/>
            </a:pPr>
            <a:r>
              <a:rPr lang="en-US" altLang="ko-KR" sz="1700"/>
              <a:t>   width: 200px; }</a:t>
            </a:r>
          </a:p>
          <a:p>
            <a:pPr lvl="0">
              <a:defRPr/>
            </a:pPr>
            <a:r>
              <a:rPr lang="en-US" altLang="ko-KR" sz="1700"/>
              <a:t> &lt;/style&gt;</a:t>
            </a:r>
          </a:p>
          <a:p>
            <a:pPr lvl="0">
              <a:defRPr/>
            </a:pPr>
            <a:r>
              <a:rPr lang="en-US" altLang="ko-KR" sz="1700"/>
              <a:t> &lt;style&gt;</a:t>
            </a:r>
          </a:p>
          <a:p>
            <a:pPr lvl="0">
              <a:defRPr/>
            </a:pPr>
            <a:r>
              <a:rPr lang="en-US" altLang="ko-KR" sz="1700"/>
              <a:t>  article {</a:t>
            </a:r>
          </a:p>
          <a:p>
            <a:pPr lvl="0">
              <a:defRPr/>
            </a:pPr>
            <a:r>
              <a:rPr lang="en-US" altLang="ko-KR" sz="1700"/>
              <a:t>   padding: 0 10px 20px 10px;</a:t>
            </a:r>
          </a:p>
          <a:p>
            <a:pPr lvl="0">
              <a:defRPr/>
            </a:pPr>
            <a:r>
              <a:rPr lang="en-US" altLang="ko-KR" sz="1700"/>
              <a:t>   border-bottom: 1px solid  #C8C8C8; }</a:t>
            </a:r>
          </a:p>
          <a:p>
            <a:pPr lvl="0">
              <a:defRPr/>
            </a:pPr>
            <a:r>
              <a:rPr lang="en-US" altLang="ko-KR" sz="1700"/>
              <a:t>  .article-header { padding: 20px 0; }</a:t>
            </a:r>
          </a:p>
          <a:p>
            <a:pPr lvl="0">
              <a:defRPr/>
            </a:pPr>
            <a:r>
              <a:rPr lang="en-US" altLang="ko-KR" sz="1700"/>
              <a:t>  .article-title {</a:t>
            </a:r>
          </a:p>
          <a:p>
            <a:pPr lvl="0">
              <a:defRPr/>
            </a:pPr>
            <a:r>
              <a:rPr lang="en-US" altLang="ko-KR" sz="1700"/>
              <a:t>   font-size: 25px;</a:t>
            </a:r>
          </a:p>
          <a:p>
            <a:pPr lvl="0">
              <a:defRPr/>
            </a:pPr>
            <a:r>
              <a:rPr lang="en-US" altLang="ko-KR" sz="1700"/>
              <a:t>   font-weight: 500;</a:t>
            </a:r>
          </a:p>
          <a:p>
            <a:pPr lvl="0">
              <a:defRPr/>
            </a:pPr>
            <a:r>
              <a:rPr lang="en-US" altLang="ko-KR" sz="1700"/>
              <a:t>   padding-bottom: 10px;</a:t>
            </a:r>
          </a:p>
          <a:p>
            <a:pPr lvl="0">
              <a:defRPr/>
            </a:pPr>
            <a:r>
              <a:rPr lang="en-US" altLang="ko-KR" sz="1700"/>
              <a:t>   color: #00A500 }</a:t>
            </a:r>
          </a:p>
          <a:p>
            <a:pPr lvl="0">
              <a:defRPr/>
            </a:pPr>
            <a:r>
              <a:rPr lang="en-US" altLang="ko-KR" sz="1700"/>
              <a:t> &lt;/style&gt;</a:t>
            </a:r>
            <a:endParaRPr lang="ko-KR" altLang="en-US" sz="1700"/>
          </a:p>
        </p:txBody>
      </p:sp>
      <p:sp>
        <p:nvSpPr>
          <p:cNvPr id="27" name="직사각형 26"/>
          <p:cNvSpPr/>
          <p:nvPr/>
        </p:nvSpPr>
        <p:spPr>
          <a:xfrm>
            <a:off x="2427099" y="64135"/>
            <a:ext cx="425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4870" t="3440" r="2030" b="39830"/>
          <a:stretch>
            <a:fillRect/>
          </a:stretch>
        </p:blipFill>
        <p:spPr>
          <a:xfrm>
            <a:off x="8144256" y="1150225"/>
            <a:ext cx="3665774" cy="4225679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9107424" y="1480356"/>
            <a:ext cx="2702606" cy="3353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/>
                </a:solidFill>
              </a:rPr>
              <a:t>네이버에서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/>
                </a:solidFill>
              </a:rPr>
              <a:t>파싱한 뉴스 내용을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/>
                </a:solidFill>
              </a:rPr>
              <a:t>넣기위해 제작한 큰 틀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2207" y="1406862"/>
            <a:ext cx="3160738" cy="3458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700"/>
              <a:t>&lt;style&gt;</a:t>
            </a:r>
          </a:p>
          <a:p>
            <a:pPr lvl="0">
              <a:defRPr/>
            </a:pPr>
            <a:r>
              <a:rPr lang="en-US" altLang="ko-KR" sz="1700"/>
              <a:t>  .aside-list </a:t>
            </a:r>
          </a:p>
          <a:p>
            <a:pPr lvl="0">
              <a:defRPr/>
            </a:pPr>
            <a:r>
              <a:rPr lang="en-US" altLang="ko-KR" sz="1700"/>
              <a:t>{ padding: 10px 0 30px 0; }</a:t>
            </a:r>
          </a:p>
          <a:p>
            <a:pPr lvl="0">
              <a:defRPr/>
            </a:pPr>
            <a:r>
              <a:rPr lang="en-US" altLang="ko-KR" sz="1700"/>
              <a:t>  .aside-list &gt; h3 {</a:t>
            </a:r>
          </a:p>
          <a:p>
            <a:pPr lvl="0">
              <a:defRPr/>
            </a:pPr>
            <a:r>
              <a:rPr lang="en-US" altLang="ko-KR" sz="1700"/>
              <a:t>   font-size: 15px;</a:t>
            </a:r>
          </a:p>
          <a:p>
            <a:pPr lvl="0">
              <a:defRPr/>
            </a:pPr>
            <a:r>
              <a:rPr lang="en-US" altLang="ko-KR" sz="1700"/>
              <a:t>   font-weight: 600;</a:t>
            </a:r>
          </a:p>
          <a:p>
            <a:pPr lvl="0">
              <a:defRPr/>
            </a:pPr>
            <a:r>
              <a:rPr lang="en-US" altLang="ko-KR" sz="1700"/>
              <a:t>  }</a:t>
            </a:r>
          </a:p>
          <a:p>
            <a:pPr lvl="0">
              <a:defRPr/>
            </a:pPr>
            <a:r>
              <a:rPr lang="en-US" altLang="ko-KR" sz="1700"/>
              <a:t>  .aside-list li a {</a:t>
            </a:r>
          </a:p>
          <a:p>
            <a:pPr lvl="0">
              <a:defRPr/>
            </a:pPr>
            <a:r>
              <a:rPr lang="en-US" altLang="ko-KR" sz="1700"/>
              <a:t>   margin-left: 8px;</a:t>
            </a:r>
          </a:p>
          <a:p>
            <a:pPr lvl="0">
              <a:defRPr/>
            </a:pPr>
            <a:r>
              <a:rPr lang="en-US" altLang="ko-KR" sz="1700"/>
              <a:t>   font-weight: 13px;</a:t>
            </a:r>
          </a:p>
          <a:p>
            <a:pPr lvl="0">
              <a:defRPr/>
            </a:pPr>
            <a:r>
              <a:rPr lang="en-US" altLang="ko-KR" sz="1700"/>
              <a:t>   color: #6C6C6C;</a:t>
            </a:r>
          </a:p>
          <a:p>
            <a:pPr lvl="0">
              <a:defRPr/>
            </a:pPr>
            <a:r>
              <a:rPr lang="en-US" altLang="ko-KR" sz="1700"/>
              <a:t>  }</a:t>
            </a:r>
          </a:p>
          <a:p>
            <a:pPr lvl="0">
              <a:defRPr/>
            </a:pPr>
            <a:r>
              <a:rPr lang="en-US" altLang="ko-KR" sz="1700"/>
              <a:t> &lt;/style&gt;</a:t>
            </a:r>
            <a:endParaRPr lang="ko-KR" altLang="en-US" sz="1700"/>
          </a:p>
        </p:txBody>
      </p:sp>
      <p:sp>
        <p:nvSpPr>
          <p:cNvPr id="31" name="직사각형 30"/>
          <p:cNvSpPr/>
          <p:nvPr/>
        </p:nvSpPr>
        <p:spPr>
          <a:xfrm>
            <a:off x="9339072" y="2194559"/>
            <a:ext cx="1792224" cy="658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천식뉴스 제목 부분</a:t>
            </a:r>
            <a:endParaRPr lang="en-US" altLang="ko-KR" sz="1400" b="1">
              <a:solidFill>
                <a:schemeClr val="tx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5600719" y="1601599"/>
            <a:ext cx="3768141" cy="10364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421368" y="1534982"/>
            <a:ext cx="7683038" cy="27251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직사각형 27"/>
          <p:cNvSpPr/>
          <p:nvPr/>
        </p:nvSpPr>
        <p:spPr>
          <a:xfrm>
            <a:off x="2339301" y="410906"/>
            <a:ext cx="6123667" cy="720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>
                <a:solidFill>
                  <a:srgbClr val="44546A">
                    <a:lumMod val="75000"/>
                  </a:srgbClr>
                </a:solidFill>
              </a:rPr>
              <a:t>부록</a:t>
            </a:r>
            <a:r>
              <a:rPr lang="en-US" altLang="ko-KR" sz="2800" b="1">
                <a:solidFill>
                  <a:srgbClr val="44546A">
                    <a:lumMod val="75000"/>
                  </a:srgbClr>
                </a:solidFill>
              </a:rPr>
              <a:t>) </a:t>
            </a:r>
            <a:r>
              <a:rPr lang="ko-KR" altLang="en-US" sz="2800" b="1">
                <a:solidFill>
                  <a:srgbClr val="44546A">
                    <a:lumMod val="75000"/>
                  </a:srgbClr>
                </a:solidFill>
              </a:rPr>
              <a:t>웹 제작 </a:t>
            </a:r>
            <a:r>
              <a:rPr lang="en-US" altLang="ko-KR" sz="150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Web production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224426" y="1086638"/>
            <a:ext cx="9351578" cy="5578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     &lt;div class="article-body"&gt;</a:t>
            </a:r>
          </a:p>
          <a:p>
            <a:pPr lvl="0">
              <a:defRPr/>
            </a:pPr>
            <a:r>
              <a:rPr lang="ko-KR" altLang="en-US"/>
              <a:t>    &lt;/article&gt;</a:t>
            </a:r>
          </a:p>
          <a:p>
            <a:pPr lvl="0">
              <a:defRPr/>
            </a:pPr>
            <a:r>
              <a:rPr lang="ko-KR" altLang="en-US"/>
              <a:t>   &lt;/section&gt;</a:t>
            </a:r>
          </a:p>
          <a:p>
            <a:pPr lvl="0">
              <a:defRPr/>
            </a:pPr>
            <a:r>
              <a:rPr lang="ko-KR" altLang="en-US"/>
              <a:t>    &lt;aside id="main-aside"&gt;</a:t>
            </a:r>
          </a:p>
          <a:p>
            <a:pPr lvl="0">
              <a:defRPr/>
            </a:pPr>
            <a:r>
              <a:rPr lang="ko-KR" altLang="en-US"/>
              <a:t>     &lt;div class="aside-list"&gt;</a:t>
            </a:r>
          </a:p>
          <a:p>
            <a:pPr lvl="0">
              <a:defRPr/>
            </a:pPr>
            <a:r>
              <a:rPr lang="ko-KR" altLang="en-US"/>
              <a:t>      &lt;h3&gt;천식 Best NEWS&lt;/h3&gt;</a:t>
            </a:r>
          </a:p>
          <a:p>
            <a:pPr lvl="0">
              <a:defRPr/>
            </a:pPr>
            <a:r>
              <a:rPr lang="ko-KR" altLang="en-US"/>
              <a:t>      &lt;ul&gt;</a:t>
            </a:r>
          </a:p>
          <a:p>
            <a:pPr lvl="0">
              <a:defRPr/>
            </a:pPr>
            <a:r>
              <a:rPr lang="ko-KR" altLang="en-US"/>
              <a:t>       &lt;li&gt;&lt;a href={{today_news[0].href}} target="_blank"&gt;? {{today_news[0].title}}&lt;/a&gt;&lt;br&gt; &lt;a&gt;{{today_news[0].today}}&lt;/a&gt;&lt;/li&gt;</a:t>
            </a:r>
          </a:p>
          <a:p>
            <a:pPr lvl="0">
              <a:defRPr/>
            </a:pPr>
            <a:r>
              <a:rPr lang="ko-KR" altLang="en-US"/>
              <a:t>       &lt;li&gt;&lt;a href={{today_news[1].href}} target="_blank"&gt;? {{today_news[1].title}}&lt;/a&gt;&lt;br&gt; &lt;a&gt;{{today_news[1].today}}&lt;/a&gt;&lt;/li&gt;</a:t>
            </a:r>
          </a:p>
          <a:p>
            <a:pPr lvl="0">
              <a:defRPr/>
            </a:pPr>
            <a:r>
              <a:rPr lang="ko-KR" altLang="en-US"/>
              <a:t>       &lt;li&gt;&lt;a href={{today_news[2].href}} target="_blank"&gt;? {{today_news[2].title}}&lt;/a&gt;&lt;br&gt; &lt;a&gt;{{today_news[2].today}}&lt;/a&gt;&lt;/li&gt;</a:t>
            </a:r>
          </a:p>
          <a:p>
            <a:pPr lvl="0">
              <a:defRPr/>
            </a:pPr>
            <a:r>
              <a:rPr lang="ko-KR" altLang="en-US"/>
              <a:t>       &lt;li&gt;&lt;a href={{today_news[3].href}} target="_blank"&gt;? {{today_news[3].title}}&lt;/a&gt;&lt;br&gt; &lt;a&gt;{{today_news[3].today}}&lt;/a&gt;&lt;/li&gt;</a:t>
            </a:r>
          </a:p>
          <a:p>
            <a:pPr lvl="0">
              <a:defRPr/>
            </a:pPr>
            <a:r>
              <a:rPr lang="ko-KR" altLang="en-US"/>
              <a:t>       &lt;li&gt;&lt;a href={{today_news[4].href}} target="_blank"&gt;? {{today_news[4].title}}&lt;/a&gt;&lt;br&gt; &lt;a&gt;{{today_news[4].today}}&lt;/a&gt;&lt;/li&gt;</a:t>
            </a:r>
          </a:p>
          <a:p>
            <a:pPr lvl="0">
              <a:defRPr/>
            </a:pPr>
            <a:r>
              <a:rPr lang="ko-KR" altLang="en-US"/>
              <a:t>      &lt;/ul&gt;</a:t>
            </a:r>
          </a:p>
          <a:p>
            <a:pPr lvl="0">
              <a:defRPr/>
            </a:pPr>
            <a:r>
              <a:rPr lang="ko-KR" altLang="en-US"/>
              <a:t>     &lt;/div&gt;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98971" y="1171305"/>
            <a:ext cx="3852915" cy="5127106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427099" y="64135"/>
            <a:ext cx="425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600450" y="1183905"/>
            <a:ext cx="5135336" cy="1567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lvl="0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뉴스 가져오는 소스 코드</a:t>
            </a:r>
          </a:p>
          <a:p>
            <a:pPr lvl="0">
              <a:defRPr/>
            </a:pPr>
            <a:r>
              <a:rPr lang="en-US" altLang="ko-KR" sz="1400" b="1">
                <a:solidFill>
                  <a:schemeClr val="tx1"/>
                </a:solidFill>
              </a:rPr>
              <a:t>Href</a:t>
            </a:r>
            <a:r>
              <a:rPr lang="ko-KR" altLang="en-US" sz="1400" b="1">
                <a:solidFill>
                  <a:schemeClr val="tx1"/>
                </a:solidFill>
              </a:rPr>
              <a:t>는 </a:t>
            </a:r>
            <a:r>
              <a:rPr lang="en-US" altLang="ko-KR" sz="1400" b="1">
                <a:solidFill>
                  <a:schemeClr val="tx1"/>
                </a:solidFill>
              </a:rPr>
              <a:t>today_news</a:t>
            </a:r>
            <a:r>
              <a:rPr lang="ko-KR" altLang="en-US" sz="1400" b="1">
                <a:solidFill>
                  <a:schemeClr val="tx1"/>
                </a:solidFill>
              </a:rPr>
              <a:t>라고 보내준 변수중 </a:t>
            </a:r>
            <a:r>
              <a:rPr lang="en-US" altLang="ko-KR" sz="1400" b="1">
                <a:solidFill>
                  <a:schemeClr val="tx1"/>
                </a:solidFill>
              </a:rPr>
              <a:t>1</a:t>
            </a:r>
            <a:r>
              <a:rPr lang="ko-KR" altLang="en-US" sz="1400" b="1">
                <a:solidFill>
                  <a:schemeClr val="tx1"/>
                </a:solidFill>
              </a:rPr>
              <a:t>번째 행의 </a:t>
            </a:r>
            <a:r>
              <a:rPr lang="en-US" altLang="ko-KR" sz="1400" b="1">
                <a:solidFill>
                  <a:schemeClr val="tx1"/>
                </a:solidFill>
              </a:rPr>
              <a:t>href</a:t>
            </a:r>
            <a:r>
              <a:rPr lang="ko-KR" altLang="en-US" sz="1400" b="1">
                <a:solidFill>
                  <a:schemeClr val="tx1"/>
                </a:solidFill>
              </a:rPr>
              <a:t>컬럼의 내용을 링크 주고 </a:t>
            </a:r>
            <a:r>
              <a:rPr lang="en-US" altLang="ko-KR" sz="1400" b="1">
                <a:solidFill>
                  <a:schemeClr val="tx1"/>
                </a:solidFill>
              </a:rPr>
              <a:t>href</a:t>
            </a:r>
            <a:r>
              <a:rPr lang="ko-KR" altLang="en-US" sz="1400" b="1">
                <a:solidFill>
                  <a:schemeClr val="tx1"/>
                </a:solidFill>
              </a:rPr>
              <a:t>는 눌렀을때 </a:t>
            </a:r>
          </a:p>
          <a:p>
            <a:pPr lvl="0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그 주소로 이동시켜주는 </a:t>
            </a:r>
            <a:r>
              <a:rPr lang="en-US" altLang="ko-KR" sz="1400" b="1">
                <a:solidFill>
                  <a:schemeClr val="tx1"/>
                </a:solidFill>
              </a:rPr>
              <a:t>html </a:t>
            </a:r>
            <a:r>
              <a:rPr lang="ko-KR" altLang="en-US" sz="1400" b="1">
                <a:solidFill>
                  <a:schemeClr val="tx1"/>
                </a:solidFill>
              </a:rPr>
              <a:t>형식입니다</a:t>
            </a:r>
            <a:r>
              <a:rPr lang="en-US" altLang="ko-KR" sz="1400" b="1">
                <a:solidFill>
                  <a:schemeClr val="tx1"/>
                </a:solidFill>
              </a:rPr>
              <a:t>.</a:t>
            </a:r>
          </a:p>
          <a:p>
            <a:pPr lvl="0">
              <a:defRPr/>
            </a:pPr>
            <a:r>
              <a:rPr lang="en-US" altLang="ko-KR" sz="1400" b="1">
                <a:solidFill>
                  <a:schemeClr val="tx1"/>
                </a:solidFill>
              </a:rPr>
              <a:t>&lt;a&gt; </a:t>
            </a:r>
            <a:r>
              <a:rPr lang="ko-KR" altLang="en-US" sz="1400" b="1">
                <a:solidFill>
                  <a:schemeClr val="tx1"/>
                </a:solidFill>
              </a:rPr>
              <a:t>문서를 연결하는 태그의 </a:t>
            </a:r>
            <a:r>
              <a:rPr lang="en-US" altLang="ko-KR" sz="1400" b="1">
                <a:solidFill>
                  <a:schemeClr val="tx1"/>
                </a:solidFill>
              </a:rPr>
              <a:t>html </a:t>
            </a:r>
            <a:r>
              <a:rPr lang="ko-KR" altLang="en-US" sz="1400" b="1">
                <a:solidFill>
                  <a:schemeClr val="tx1"/>
                </a:solidFill>
              </a:rPr>
              <a:t>형식입니다</a:t>
            </a:r>
            <a:r>
              <a:rPr lang="en-US" altLang="ko-KR" sz="1400" b="1">
                <a:solidFill>
                  <a:schemeClr val="tx1"/>
                </a:solidFill>
              </a:rPr>
              <a:t>.</a:t>
            </a:r>
          </a:p>
          <a:p>
            <a:pPr lvl="0">
              <a:defRPr/>
            </a:pPr>
            <a:r>
              <a:rPr lang="en-US" altLang="ko-KR" sz="1400" b="1">
                <a:solidFill>
                  <a:schemeClr val="tx1"/>
                </a:solidFill>
              </a:rPr>
              <a:t>(href</a:t>
            </a:r>
            <a:r>
              <a:rPr lang="ko-KR" altLang="en-US" sz="1400" b="1">
                <a:solidFill>
                  <a:schemeClr val="tx1"/>
                </a:solidFill>
              </a:rPr>
              <a:t>의 속성을 가지고 있습니다</a:t>
            </a:r>
            <a:r>
              <a:rPr lang="en-US" altLang="ko-KR" sz="1400" b="1">
                <a:solidFill>
                  <a:schemeClr val="tx1"/>
                </a:solidFill>
              </a:rPr>
              <a:t>.)</a:t>
            </a:r>
          </a:p>
          <a:p>
            <a:pPr lvl="0">
              <a:defRPr/>
            </a:pPr>
            <a:r>
              <a:rPr lang="en-US" altLang="ko-KR" sz="1400" b="1">
                <a:solidFill>
                  <a:schemeClr val="tx1"/>
                </a:solidFill>
              </a:rPr>
              <a:t>&lt;br&gt; </a:t>
            </a:r>
            <a:r>
              <a:rPr lang="ko-KR" altLang="en-US" sz="1400" b="1">
                <a:solidFill>
                  <a:schemeClr val="tx1"/>
                </a:solidFill>
              </a:rPr>
              <a:t>엔터 형식</a:t>
            </a:r>
          </a:p>
          <a:p>
            <a:pPr lvl="0">
              <a:defRPr/>
            </a:pPr>
            <a:endParaRPr lang="en-US" altLang="ko-KR" sz="1400" b="1">
              <a:solidFill>
                <a:schemeClr val="tx1"/>
              </a:solidFill>
            </a:endParaRPr>
          </a:p>
        </p:txBody>
      </p:sp>
      <p:sp>
        <p:nvSpPr>
          <p:cNvPr id="48" name="직사각형 27"/>
          <p:cNvSpPr/>
          <p:nvPr/>
        </p:nvSpPr>
        <p:spPr>
          <a:xfrm>
            <a:off x="2339301" y="410906"/>
            <a:ext cx="6123667" cy="720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>
                <a:solidFill>
                  <a:srgbClr val="44546A">
                    <a:lumMod val="75000"/>
                  </a:srgbClr>
                </a:solidFill>
              </a:rPr>
              <a:t>부록</a:t>
            </a:r>
            <a:r>
              <a:rPr lang="en-US" altLang="ko-KR" sz="2800" b="1">
                <a:solidFill>
                  <a:srgbClr val="44546A">
                    <a:lumMod val="75000"/>
                  </a:srgbClr>
                </a:solidFill>
              </a:rPr>
              <a:t>) </a:t>
            </a:r>
            <a:r>
              <a:rPr lang="ko-KR" altLang="en-US" sz="2800" b="1">
                <a:solidFill>
                  <a:srgbClr val="44546A">
                    <a:lumMod val="75000"/>
                  </a:srgbClr>
                </a:solidFill>
              </a:rPr>
              <a:t>웹 제작 </a:t>
            </a:r>
            <a:r>
              <a:rPr lang="en-US" altLang="ko-KR" sz="150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Web production</a:t>
            </a:r>
            <a:endParaRPr lang="en-US" altLang="ko-KR" sz="1500">
              <a:solidFill>
                <a:srgbClr val="44546A">
                  <a:lumMod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98979" y="985812"/>
            <a:ext cx="3276884" cy="440474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427099" y="64135"/>
            <a:ext cx="4255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798979" y="5267266"/>
            <a:ext cx="2702606" cy="1418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/>
                </a:solidFill>
              </a:rPr>
              <a:t>지도에 지역별 버튼을 구현하며 </a:t>
            </a:r>
            <a:r>
              <a:rPr lang="en-US" altLang="ko-KR" b="1">
                <a:solidFill>
                  <a:schemeClr val="tx1"/>
                </a:solidFill>
              </a:rPr>
              <a:t>for</a:t>
            </a:r>
            <a:r>
              <a:rPr lang="ko-KR" altLang="en-US" b="1">
                <a:solidFill>
                  <a:schemeClr val="tx1"/>
                </a:solidFill>
              </a:rPr>
              <a:t>에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/>
                </a:solidFill>
              </a:rPr>
              <a:t>변수 값을 넣어줌</a:t>
            </a:r>
            <a:endParaRPr lang="en-US" altLang="ko-KR" b="1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041853" y="291213"/>
            <a:ext cx="1792224" cy="658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</a:rPr>
              <a:t>우리나라 지도 가져오는 코드</a:t>
            </a:r>
            <a:endParaRPr lang="en-US" altLang="ko-KR" sz="1400" b="1">
              <a:solidFill>
                <a:schemeClr val="tx1"/>
              </a:solidFill>
            </a:endParaRPr>
          </a:p>
        </p:txBody>
      </p:sp>
      <p:cxnSp>
        <p:nvCxnSpPr>
          <p:cNvPr id="33" name="직선 연결선 32"/>
          <p:cNvCxnSpPr>
            <a:endCxn id="31" idx="1"/>
          </p:cNvCxnSpPr>
          <p:nvPr/>
        </p:nvCxnSpPr>
        <p:spPr>
          <a:xfrm flipV="1">
            <a:off x="4581728" y="620398"/>
            <a:ext cx="4460125" cy="8854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47899" y="1086638"/>
            <a:ext cx="8501547" cy="4474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  &lt;img src="../static/css/img/aaa.png"&gt;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&lt;div id="svgMap"&gt;</a:t>
            </a:r>
          </a:p>
          <a:p>
            <a:pPr lvl="0">
              <a:defRPr/>
            </a:pPr>
            <a:r>
              <a:rPr lang="ko-KR" altLang="en-US"/>
              <a:t>    &lt;span class ="num1"&gt;</a:t>
            </a:r>
          </a:p>
          <a:p>
            <a:pPr lvl="0">
              <a:defRPr/>
            </a:pPr>
            <a:r>
              <a:rPr lang="ko-KR" altLang="en-US"/>
              <a:t>        &lt;input type="submit" title ="강원도" value="강원도" id="crd1" for={{resultData.강원도}}&gt;</a:t>
            </a:r>
          </a:p>
          <a:p>
            <a:pPr lvl="0">
              <a:defRPr/>
            </a:pPr>
            <a:r>
              <a:rPr lang="ko-KR" altLang="en-US"/>
              <a:t>        &lt;input type="submit" title="경북" value="경북" id="crd2" for ={{resultData.경북}}&gt;</a:t>
            </a:r>
          </a:p>
          <a:p>
            <a:pPr lvl="0">
              <a:defRPr/>
            </a:pPr>
            <a:r>
              <a:rPr lang="ko-KR" altLang="en-US"/>
              <a:t>        &lt;input type="submit" title="경기도" value="경기도" id="crd3"  for ={{resultData.경기도}}&gt; </a:t>
            </a:r>
          </a:p>
          <a:p>
            <a:pPr lvl="0">
              <a:defRPr/>
            </a:pPr>
            <a:r>
              <a:rPr lang="en-US" altLang="ko-KR"/>
              <a:t>			:</a:t>
            </a:r>
          </a:p>
          <a:p>
            <a:pPr lvl="0">
              <a:defRPr/>
            </a:pPr>
            <a:r>
              <a:rPr lang="en-US" altLang="ko-KR"/>
              <a:t>			:</a:t>
            </a:r>
          </a:p>
          <a:p>
            <a:pPr lvl="0">
              <a:defRPr/>
            </a:pPr>
            <a:r>
              <a:rPr lang="en-US" altLang="ko-KR"/>
              <a:t>			:</a:t>
            </a:r>
          </a:p>
          <a:p>
            <a:pPr lvl="0">
              <a:defRPr/>
            </a:pPr>
            <a:r>
              <a:rPr lang="ko-KR" altLang="en-US"/>
              <a:t>    &lt;/span&gt;</a:t>
            </a:r>
          </a:p>
          <a:p>
            <a:pPr lvl="0">
              <a:defRPr/>
            </a:pPr>
            <a:r>
              <a:rPr lang="ko-KR" altLang="en-US"/>
              <a:t>&lt;/div&gt;</a:t>
            </a:r>
          </a:p>
        </p:txBody>
      </p:sp>
      <p:cxnSp>
        <p:nvCxnSpPr>
          <p:cNvPr id="35" name="직선 연결선 34"/>
          <p:cNvCxnSpPr>
            <a:endCxn id="29" idx="1"/>
          </p:cNvCxnSpPr>
          <p:nvPr/>
        </p:nvCxnSpPr>
        <p:spPr>
          <a:xfrm>
            <a:off x="2049896" y="4112478"/>
            <a:ext cx="6749083" cy="18638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29" idx="0"/>
          </p:cNvCxnSpPr>
          <p:nvPr/>
        </p:nvCxnSpPr>
        <p:spPr>
          <a:xfrm flipH="1">
            <a:off x="10150282" y="4441662"/>
            <a:ext cx="1532637" cy="8256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직사각형 27"/>
          <p:cNvSpPr/>
          <p:nvPr/>
        </p:nvSpPr>
        <p:spPr>
          <a:xfrm>
            <a:off x="2339301" y="410906"/>
            <a:ext cx="6123667" cy="720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>
                <a:solidFill>
                  <a:srgbClr val="44546A">
                    <a:lumMod val="75000"/>
                  </a:srgbClr>
                </a:solidFill>
              </a:rPr>
              <a:t>부록</a:t>
            </a:r>
            <a:r>
              <a:rPr lang="en-US" altLang="ko-KR" sz="2800" b="1">
                <a:solidFill>
                  <a:srgbClr val="44546A">
                    <a:lumMod val="75000"/>
                  </a:srgbClr>
                </a:solidFill>
              </a:rPr>
              <a:t>) </a:t>
            </a:r>
            <a:r>
              <a:rPr lang="ko-KR" altLang="en-US" sz="2800" b="1">
                <a:solidFill>
                  <a:srgbClr val="44546A">
                    <a:lumMod val="75000"/>
                  </a:srgbClr>
                </a:solidFill>
              </a:rPr>
              <a:t>웹 제작 </a:t>
            </a:r>
            <a:r>
              <a:rPr lang="en-US" altLang="ko-KR" sz="150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Web production</a:t>
            </a:r>
            <a:endParaRPr lang="en-US" altLang="ko-KR" sz="1500">
              <a:solidFill>
                <a:srgbClr val="44546A">
                  <a:lumMod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493442" y="565809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975886" y="254273"/>
            <a:ext cx="6123667" cy="11797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5.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개발 환경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Execution environment</a:t>
            </a:r>
            <a:endParaRPr lang="ko-KR" altLang="en-US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44" y="409056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1032359" y="1866464"/>
            <a:ext cx="2253713" cy="2253713"/>
          </a:xfrm>
          <a:prstGeom prst="ellipse">
            <a:avLst/>
          </a:prstGeom>
          <a:solidFill>
            <a:schemeClr val="bg1"/>
          </a:solidFill>
          <a:ln w="190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98293" y="3346190"/>
            <a:ext cx="1571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윈도우 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842287" y="1866463"/>
            <a:ext cx="2253713" cy="2253713"/>
          </a:xfrm>
          <a:prstGeom prst="ellipse">
            <a:avLst/>
          </a:prstGeom>
          <a:solidFill>
            <a:schemeClr val="bg1"/>
          </a:solidFill>
          <a:ln w="190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208220" y="3317614"/>
            <a:ext cx="1571414" cy="36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파이썬 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3.7.3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 flipH="1">
            <a:off x="2945314" y="411135"/>
            <a:ext cx="452726" cy="324922"/>
            <a:chOff x="5980713" y="2489830"/>
            <a:chExt cx="217401" cy="156029"/>
          </a:xfrm>
        </p:grpSpPr>
        <p:sp>
          <p:nvSpPr>
            <p:cNvPr id="56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타원 58"/>
          <p:cNvSpPr/>
          <p:nvPr/>
        </p:nvSpPr>
        <p:spPr>
          <a:xfrm>
            <a:off x="6532398" y="1866463"/>
            <a:ext cx="2253713" cy="2253713"/>
          </a:xfrm>
          <a:prstGeom prst="ellipse">
            <a:avLst/>
          </a:prstGeom>
          <a:solidFill>
            <a:schemeClr val="bg1"/>
          </a:solidFill>
          <a:ln w="1905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6973939" y="3336578"/>
            <a:ext cx="1571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아나콘다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3.7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61" name="Picture 2" descr="C:\Users\Administrator\Desktop\R1280x0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826830" y="2273387"/>
            <a:ext cx="1605664" cy="935440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12977" y="2518260"/>
            <a:ext cx="1696798" cy="680116"/>
          </a:xfrm>
          <a:prstGeom prst="rect">
            <a:avLst/>
          </a:prstGeom>
        </p:spPr>
      </p:pic>
      <p:pic>
        <p:nvPicPr>
          <p:cNvPr id="13" name="Picture 2" descr="ìëì°10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501292" y="2264728"/>
            <a:ext cx="1333942" cy="999169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C6D4070-3801-4B4B-B2FD-051FCB2772C2}"/>
              </a:ext>
            </a:extLst>
          </p:cNvPr>
          <p:cNvGrpSpPr/>
          <p:nvPr/>
        </p:nvGrpSpPr>
        <p:grpSpPr>
          <a:xfrm>
            <a:off x="9376159" y="1857461"/>
            <a:ext cx="2253712" cy="2253713"/>
            <a:chOff x="9201266" y="1869905"/>
            <a:chExt cx="2253712" cy="2253713"/>
          </a:xfrm>
        </p:grpSpPr>
        <p:grpSp>
          <p:nvGrpSpPr>
            <p:cNvPr id="43" name="그룹 42"/>
            <p:cNvGrpSpPr/>
            <p:nvPr/>
          </p:nvGrpSpPr>
          <p:grpSpPr>
            <a:xfrm flipH="1">
              <a:off x="9284472" y="3361675"/>
              <a:ext cx="436031" cy="312940"/>
              <a:chOff x="5980713" y="2489830"/>
              <a:chExt cx="217401" cy="156029"/>
            </a:xfrm>
          </p:grpSpPr>
          <p:sp>
            <p:nvSpPr>
              <p:cNvPr id="44" name="Freeform 15"/>
              <p:cNvSpPr/>
              <p:nvPr/>
            </p:nvSpPr>
            <p:spPr>
              <a:xfrm>
                <a:off x="5980713" y="2489830"/>
                <a:ext cx="217401" cy="156029"/>
              </a:xfrm>
              <a:custGeom>
                <a:avLst/>
                <a:gdLst>
                  <a:gd name="T0" fmla="*/ 627 w 627"/>
                  <a:gd name="T1" fmla="*/ 111 h 449"/>
                  <a:gd name="T2" fmla="*/ 418 w 627"/>
                  <a:gd name="T3" fmla="*/ 111 h 449"/>
                  <a:gd name="T4" fmla="*/ 402 w 627"/>
                  <a:gd name="T5" fmla="*/ 86 h 449"/>
                  <a:gd name="T6" fmla="*/ 362 w 627"/>
                  <a:gd name="T7" fmla="*/ 46 h 449"/>
                  <a:gd name="T8" fmla="*/ 313 w 627"/>
                  <a:gd name="T9" fmla="*/ 17 h 449"/>
                  <a:gd name="T10" fmla="*/ 255 w 627"/>
                  <a:gd name="T11" fmla="*/ 1 h 449"/>
                  <a:gd name="T12" fmla="*/ 225 w 627"/>
                  <a:gd name="T13" fmla="*/ 0 h 449"/>
                  <a:gd name="T14" fmla="*/ 202 w 627"/>
                  <a:gd name="T15" fmla="*/ 1 h 449"/>
                  <a:gd name="T16" fmla="*/ 157 w 627"/>
                  <a:gd name="T17" fmla="*/ 10 h 449"/>
                  <a:gd name="T18" fmla="*/ 117 w 627"/>
                  <a:gd name="T19" fmla="*/ 27 h 449"/>
                  <a:gd name="T20" fmla="*/ 82 w 627"/>
                  <a:gd name="T21" fmla="*/ 50 h 449"/>
                  <a:gd name="T22" fmla="*/ 51 w 627"/>
                  <a:gd name="T23" fmla="*/ 82 h 449"/>
                  <a:gd name="T24" fmla="*/ 28 w 627"/>
                  <a:gd name="T25" fmla="*/ 116 h 449"/>
                  <a:gd name="T26" fmla="*/ 10 w 627"/>
                  <a:gd name="T27" fmla="*/ 157 h 449"/>
                  <a:gd name="T28" fmla="*/ 2 w 627"/>
                  <a:gd name="T29" fmla="*/ 201 h 449"/>
                  <a:gd name="T30" fmla="*/ 0 w 627"/>
                  <a:gd name="T31" fmla="*/ 224 h 449"/>
                  <a:gd name="T32" fmla="*/ 2 w 627"/>
                  <a:gd name="T33" fmla="*/ 247 h 449"/>
                  <a:gd name="T34" fmla="*/ 10 w 627"/>
                  <a:gd name="T35" fmla="*/ 291 h 449"/>
                  <a:gd name="T36" fmla="*/ 28 w 627"/>
                  <a:gd name="T37" fmla="*/ 331 h 449"/>
                  <a:gd name="T38" fmla="*/ 51 w 627"/>
                  <a:gd name="T39" fmla="*/ 367 h 449"/>
                  <a:gd name="T40" fmla="*/ 82 w 627"/>
                  <a:gd name="T41" fmla="*/ 397 h 449"/>
                  <a:gd name="T42" fmla="*/ 117 w 627"/>
                  <a:gd name="T43" fmla="*/ 422 h 449"/>
                  <a:gd name="T44" fmla="*/ 157 w 627"/>
                  <a:gd name="T45" fmla="*/ 439 h 449"/>
                  <a:gd name="T46" fmla="*/ 202 w 627"/>
                  <a:gd name="T47" fmla="*/ 448 h 449"/>
                  <a:gd name="T48" fmla="*/ 225 w 627"/>
                  <a:gd name="T49" fmla="*/ 449 h 449"/>
                  <a:gd name="T50" fmla="*/ 255 w 627"/>
                  <a:gd name="T51" fmla="*/ 448 h 449"/>
                  <a:gd name="T52" fmla="*/ 313 w 627"/>
                  <a:gd name="T53" fmla="*/ 432 h 449"/>
                  <a:gd name="T54" fmla="*/ 362 w 627"/>
                  <a:gd name="T55" fmla="*/ 403 h 449"/>
                  <a:gd name="T56" fmla="*/ 402 w 627"/>
                  <a:gd name="T57" fmla="*/ 361 h 449"/>
                  <a:gd name="T58" fmla="*/ 418 w 627"/>
                  <a:gd name="T59" fmla="*/ 338 h 449"/>
                  <a:gd name="T60" fmla="*/ 627 w 627"/>
                  <a:gd name="T61" fmla="*/ 338 h 449"/>
                  <a:gd name="T62" fmla="*/ 627 w 627"/>
                  <a:gd name="T63" fmla="*/ 111 h 449"/>
                  <a:gd name="T64" fmla="*/ 627 w 627"/>
                  <a:gd name="T65" fmla="*/ 111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27" h="449">
                    <a:moveTo>
                      <a:pt x="627" y="111"/>
                    </a:moveTo>
                    <a:lnTo>
                      <a:pt x="418" y="111"/>
                    </a:lnTo>
                    <a:lnTo>
                      <a:pt x="402" y="86"/>
                    </a:lnTo>
                    <a:lnTo>
                      <a:pt x="362" y="46"/>
                    </a:lnTo>
                    <a:lnTo>
                      <a:pt x="313" y="17"/>
                    </a:lnTo>
                    <a:lnTo>
                      <a:pt x="255" y="1"/>
                    </a:lnTo>
                    <a:lnTo>
                      <a:pt x="225" y="0"/>
                    </a:lnTo>
                    <a:lnTo>
                      <a:pt x="202" y="1"/>
                    </a:lnTo>
                    <a:lnTo>
                      <a:pt x="157" y="10"/>
                    </a:lnTo>
                    <a:lnTo>
                      <a:pt x="117" y="27"/>
                    </a:lnTo>
                    <a:lnTo>
                      <a:pt x="82" y="50"/>
                    </a:lnTo>
                    <a:lnTo>
                      <a:pt x="51" y="82"/>
                    </a:lnTo>
                    <a:lnTo>
                      <a:pt x="28" y="116"/>
                    </a:lnTo>
                    <a:lnTo>
                      <a:pt x="10" y="157"/>
                    </a:lnTo>
                    <a:lnTo>
                      <a:pt x="2" y="201"/>
                    </a:lnTo>
                    <a:lnTo>
                      <a:pt x="0" y="224"/>
                    </a:lnTo>
                    <a:lnTo>
                      <a:pt x="2" y="247"/>
                    </a:lnTo>
                    <a:lnTo>
                      <a:pt x="10" y="291"/>
                    </a:lnTo>
                    <a:lnTo>
                      <a:pt x="28" y="331"/>
                    </a:lnTo>
                    <a:lnTo>
                      <a:pt x="51" y="367"/>
                    </a:lnTo>
                    <a:lnTo>
                      <a:pt x="82" y="397"/>
                    </a:lnTo>
                    <a:lnTo>
                      <a:pt x="117" y="422"/>
                    </a:lnTo>
                    <a:lnTo>
                      <a:pt x="157" y="439"/>
                    </a:lnTo>
                    <a:lnTo>
                      <a:pt x="202" y="448"/>
                    </a:lnTo>
                    <a:lnTo>
                      <a:pt x="225" y="449"/>
                    </a:lnTo>
                    <a:lnTo>
                      <a:pt x="255" y="448"/>
                    </a:lnTo>
                    <a:lnTo>
                      <a:pt x="313" y="432"/>
                    </a:lnTo>
                    <a:lnTo>
                      <a:pt x="362" y="403"/>
                    </a:lnTo>
                    <a:lnTo>
                      <a:pt x="402" y="361"/>
                    </a:lnTo>
                    <a:lnTo>
                      <a:pt x="418" y="338"/>
                    </a:lnTo>
                    <a:lnTo>
                      <a:pt x="627" y="338"/>
                    </a:lnTo>
                    <a:lnTo>
                      <a:pt x="627" y="111"/>
                    </a:lnTo>
                    <a:lnTo>
                      <a:pt x="627" y="111"/>
                    </a:lnTo>
                    <a:close/>
                  </a:path>
                </a:pathLst>
              </a:custGeom>
              <a:solidFill>
                <a:srgbClr val="59C7B6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8"/>
              <p:cNvSpPr/>
              <p:nvPr/>
            </p:nvSpPr>
            <p:spPr>
              <a:xfrm>
                <a:off x="6023361" y="2537491"/>
                <a:ext cx="46809" cy="46809"/>
              </a:xfrm>
              <a:custGeom>
                <a:avLst/>
                <a:gdLst>
                  <a:gd name="T0" fmla="*/ 67 w 136"/>
                  <a:gd name="T1" fmla="*/ 0 h 135"/>
                  <a:gd name="T2" fmla="*/ 82 w 136"/>
                  <a:gd name="T3" fmla="*/ 0 h 135"/>
                  <a:gd name="T4" fmla="*/ 106 w 136"/>
                  <a:gd name="T5" fmla="*/ 11 h 135"/>
                  <a:gd name="T6" fmla="*/ 125 w 136"/>
                  <a:gd name="T7" fmla="*/ 29 h 135"/>
                  <a:gd name="T8" fmla="*/ 135 w 136"/>
                  <a:gd name="T9" fmla="*/ 53 h 135"/>
                  <a:gd name="T10" fmla="*/ 136 w 136"/>
                  <a:gd name="T11" fmla="*/ 68 h 135"/>
                  <a:gd name="T12" fmla="*/ 135 w 136"/>
                  <a:gd name="T13" fmla="*/ 82 h 135"/>
                  <a:gd name="T14" fmla="*/ 125 w 136"/>
                  <a:gd name="T15" fmla="*/ 105 h 135"/>
                  <a:gd name="T16" fmla="*/ 106 w 136"/>
                  <a:gd name="T17" fmla="*/ 124 h 135"/>
                  <a:gd name="T18" fmla="*/ 82 w 136"/>
                  <a:gd name="T19" fmla="*/ 134 h 135"/>
                  <a:gd name="T20" fmla="*/ 67 w 136"/>
                  <a:gd name="T21" fmla="*/ 135 h 135"/>
                  <a:gd name="T22" fmla="*/ 54 w 136"/>
                  <a:gd name="T23" fmla="*/ 134 h 135"/>
                  <a:gd name="T24" fmla="*/ 30 w 136"/>
                  <a:gd name="T25" fmla="*/ 124 h 135"/>
                  <a:gd name="T26" fmla="*/ 11 w 136"/>
                  <a:gd name="T27" fmla="*/ 105 h 135"/>
                  <a:gd name="T28" fmla="*/ 1 w 136"/>
                  <a:gd name="T29" fmla="*/ 82 h 135"/>
                  <a:gd name="T30" fmla="*/ 0 w 136"/>
                  <a:gd name="T31" fmla="*/ 68 h 135"/>
                  <a:gd name="T32" fmla="*/ 1 w 136"/>
                  <a:gd name="T33" fmla="*/ 53 h 135"/>
                  <a:gd name="T34" fmla="*/ 11 w 136"/>
                  <a:gd name="T35" fmla="*/ 29 h 135"/>
                  <a:gd name="T36" fmla="*/ 30 w 136"/>
                  <a:gd name="T37" fmla="*/ 11 h 135"/>
                  <a:gd name="T38" fmla="*/ 54 w 136"/>
                  <a:gd name="T39" fmla="*/ 0 h 135"/>
                  <a:gd name="T40" fmla="*/ 67 w 136"/>
                  <a:gd name="T4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6" h="135">
                    <a:moveTo>
                      <a:pt x="67" y="0"/>
                    </a:moveTo>
                    <a:lnTo>
                      <a:pt x="82" y="0"/>
                    </a:lnTo>
                    <a:lnTo>
                      <a:pt x="106" y="11"/>
                    </a:lnTo>
                    <a:lnTo>
                      <a:pt x="125" y="29"/>
                    </a:lnTo>
                    <a:lnTo>
                      <a:pt x="135" y="53"/>
                    </a:lnTo>
                    <a:lnTo>
                      <a:pt x="136" y="68"/>
                    </a:lnTo>
                    <a:lnTo>
                      <a:pt x="135" y="82"/>
                    </a:lnTo>
                    <a:lnTo>
                      <a:pt x="125" y="105"/>
                    </a:lnTo>
                    <a:lnTo>
                      <a:pt x="106" y="124"/>
                    </a:lnTo>
                    <a:lnTo>
                      <a:pt x="82" y="134"/>
                    </a:lnTo>
                    <a:lnTo>
                      <a:pt x="67" y="135"/>
                    </a:lnTo>
                    <a:lnTo>
                      <a:pt x="54" y="134"/>
                    </a:lnTo>
                    <a:lnTo>
                      <a:pt x="30" y="124"/>
                    </a:lnTo>
                    <a:lnTo>
                      <a:pt x="11" y="105"/>
                    </a:lnTo>
                    <a:lnTo>
                      <a:pt x="1" y="82"/>
                    </a:lnTo>
                    <a:lnTo>
                      <a:pt x="0" y="68"/>
                    </a:lnTo>
                    <a:lnTo>
                      <a:pt x="1" y="53"/>
                    </a:lnTo>
                    <a:lnTo>
                      <a:pt x="11" y="29"/>
                    </a:lnTo>
                    <a:lnTo>
                      <a:pt x="30" y="11"/>
                    </a:lnTo>
                    <a:lnTo>
                      <a:pt x="54" y="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39A999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" name="타원 22"/>
            <p:cNvSpPr/>
            <p:nvPr/>
          </p:nvSpPr>
          <p:spPr>
            <a:xfrm>
              <a:off x="9201266" y="1869905"/>
              <a:ext cx="2253712" cy="2253713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1" name="TextBox 59"/>
            <p:cNvSpPr txBox="1"/>
            <p:nvPr/>
          </p:nvSpPr>
          <p:spPr>
            <a:xfrm>
              <a:off x="9595903" y="3349109"/>
              <a:ext cx="1571414" cy="363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플라스크</a:t>
              </a:r>
            </a:p>
          </p:txBody>
        </p:sp>
        <p:pic>
          <p:nvPicPr>
            <p:cNvPr id="1030" name="그림 102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578068" y="2319336"/>
              <a:ext cx="1543051" cy="1071563"/>
            </a:xfrm>
            <a:prstGeom prst="rect">
              <a:avLst/>
            </a:prstGeom>
          </p:spPr>
        </p:pic>
      </p:grpSp>
      <p:sp>
        <p:nvSpPr>
          <p:cNvPr id="64" name="타원 63">
            <a:extLst>
              <a:ext uri="{FF2B5EF4-FFF2-40B4-BE49-F238E27FC236}">
                <a16:creationId xmlns:a16="http://schemas.microsoft.com/office/drawing/2014/main" id="{CAAE3E90-02E3-40E6-BC83-4FE4CA9FCC7A}"/>
              </a:ext>
            </a:extLst>
          </p:cNvPr>
          <p:cNvSpPr/>
          <p:nvPr/>
        </p:nvSpPr>
        <p:spPr>
          <a:xfrm>
            <a:off x="2348217" y="4150174"/>
            <a:ext cx="2253713" cy="2253713"/>
          </a:xfrm>
          <a:prstGeom prst="ellipse">
            <a:avLst/>
          </a:prstGeom>
          <a:solidFill>
            <a:schemeClr val="bg1"/>
          </a:solidFill>
          <a:ln w="190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CD9746E7-1491-49E6-87B7-7614644CF50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295" y="4528223"/>
            <a:ext cx="1335555" cy="110276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92CBEE5-0F1E-4CD0-9E7C-907EAFFA8C13}"/>
              </a:ext>
            </a:extLst>
          </p:cNvPr>
          <p:cNvSpPr txBox="1"/>
          <p:nvPr/>
        </p:nvSpPr>
        <p:spPr>
          <a:xfrm>
            <a:off x="2705891" y="5726388"/>
            <a:ext cx="152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파이참</a:t>
            </a:r>
            <a:r>
              <a:rPr lang="ko-KR" altLang="en-US" b="1" dirty="0"/>
              <a:t> </a:t>
            </a:r>
            <a:r>
              <a:rPr lang="en-US" altLang="ko-KR" b="1" dirty="0"/>
              <a:t>64bit</a:t>
            </a:r>
            <a:endParaRPr lang="ko-KR" altLang="en-US" b="1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BAE9609-B655-4DE1-87A1-FB7279F0DA54}"/>
              </a:ext>
            </a:extLst>
          </p:cNvPr>
          <p:cNvSpPr/>
          <p:nvPr/>
        </p:nvSpPr>
        <p:spPr>
          <a:xfrm>
            <a:off x="7880445" y="4065314"/>
            <a:ext cx="2253713" cy="2253713"/>
          </a:xfrm>
          <a:prstGeom prst="ellipse">
            <a:avLst/>
          </a:prstGeom>
          <a:solidFill>
            <a:schemeClr val="bg1"/>
          </a:solidFill>
          <a:ln w="190500">
            <a:solidFill>
              <a:srgbClr val="E3D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8" name="Picture 4" descr="C:\Users\Administrator\Desktop\지빠귀\이미지\개발환경 이미지\mysql.jpg">
            <a:extLst>
              <a:ext uri="{FF2B5EF4-FFF2-40B4-BE49-F238E27FC236}">
                <a16:creationId xmlns:a16="http://schemas.microsoft.com/office/drawing/2014/main" id="{892992EF-FD03-478A-A2CE-8BBDBE4FA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8363528" y="4469652"/>
            <a:ext cx="1271026" cy="825935"/>
          </a:xfrm>
          <a:prstGeom prst="rect">
            <a:avLst/>
          </a:prstGeom>
          <a:noFill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FCFCBF8-93DD-4B0D-B4D5-2904C6B334AC}"/>
              </a:ext>
            </a:extLst>
          </p:cNvPr>
          <p:cNvSpPr txBox="1"/>
          <p:nvPr/>
        </p:nvSpPr>
        <p:spPr>
          <a:xfrm>
            <a:off x="8221594" y="5567679"/>
            <a:ext cx="1571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8.0.10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3FD24A7-1932-4CAC-94EB-ECAC3AAF034D}"/>
              </a:ext>
            </a:extLst>
          </p:cNvPr>
          <p:cNvSpPr/>
          <p:nvPr/>
        </p:nvSpPr>
        <p:spPr>
          <a:xfrm>
            <a:off x="3375543" y="26557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493442" y="57533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986630" y="293498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환경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environment</a:t>
            </a:r>
            <a:endParaRPr lang="ko-KR" altLang="en-US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42078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42599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03038934-ECE4-4A77-8A8C-592641477FCE}"/>
              </a:ext>
            </a:extLst>
          </p:cNvPr>
          <p:cNvSpPr/>
          <p:nvPr/>
        </p:nvSpPr>
        <p:spPr>
          <a:xfrm>
            <a:off x="6587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E17A58-972C-460B-9CB9-537E8C5653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94" y="162402"/>
            <a:ext cx="328921" cy="328921"/>
          </a:xfrm>
          <a:prstGeom prst="rect">
            <a:avLst/>
          </a:prstGeom>
        </p:spPr>
      </p:pic>
      <p:sp>
        <p:nvSpPr>
          <p:cNvPr id="18" name="모서리가 둥근 직사각형 32">
            <a:extLst>
              <a:ext uri="{FF2B5EF4-FFF2-40B4-BE49-F238E27FC236}">
                <a16:creationId xmlns:a16="http://schemas.microsoft.com/office/drawing/2014/main" id="{FCFBDA0E-0962-4C24-933D-DA7696099662}"/>
              </a:ext>
            </a:extLst>
          </p:cNvPr>
          <p:cNvSpPr/>
          <p:nvPr/>
        </p:nvSpPr>
        <p:spPr>
          <a:xfrm>
            <a:off x="1140175" y="1645714"/>
            <a:ext cx="10292505" cy="4786288"/>
          </a:xfrm>
          <a:prstGeom prst="roundRect">
            <a:avLst/>
          </a:prstGeom>
          <a:noFill/>
          <a:ln w="254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479177" y="1932394"/>
            <a:ext cx="9646023" cy="41468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C43713-313B-463E-AA8D-CFD70F3E4EEA}"/>
              </a:ext>
            </a:extLst>
          </p:cNvPr>
          <p:cNvSpPr txBox="1"/>
          <p:nvPr/>
        </p:nvSpPr>
        <p:spPr>
          <a:xfrm>
            <a:off x="1707348" y="1878744"/>
            <a:ext cx="7721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운영체제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b="1" dirty="0"/>
              <a:t>윈도우</a:t>
            </a:r>
            <a:r>
              <a:rPr lang="en-US" altLang="ko-KR" b="1" dirty="0"/>
              <a:t>10 64bit</a:t>
            </a:r>
          </a:p>
          <a:p>
            <a:endParaRPr lang="en-US" altLang="ko-KR" dirty="0">
              <a:latin typeface="+mj-lt"/>
            </a:endParaRPr>
          </a:p>
          <a:p>
            <a:r>
              <a:rPr lang="ko-KR" altLang="en-US" b="1" dirty="0">
                <a:latin typeface="+mj-lt"/>
              </a:rPr>
              <a:t>데이터 검증 </a:t>
            </a:r>
            <a:r>
              <a:rPr lang="en-US" altLang="ko-KR" b="1" dirty="0">
                <a:latin typeface="+mj-lt"/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DF6A2-7D50-42CB-902F-90E9A5B72D97}"/>
              </a:ext>
            </a:extLst>
          </p:cNvPr>
          <p:cNvSpPr txBox="1"/>
          <p:nvPr/>
        </p:nvSpPr>
        <p:spPr>
          <a:xfrm>
            <a:off x="1707348" y="3120347"/>
            <a:ext cx="80861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데이터 수집 </a:t>
            </a:r>
            <a:r>
              <a:rPr lang="en-US" altLang="ko-KR" b="1" dirty="0"/>
              <a:t>:  - </a:t>
            </a:r>
            <a:r>
              <a:rPr lang="ko-KR" altLang="en-US" b="1" dirty="0" err="1"/>
              <a:t>공공데이터</a:t>
            </a:r>
            <a:r>
              <a:rPr lang="en-US" altLang="ko-KR" b="1" dirty="0"/>
              <a:t>,</a:t>
            </a:r>
            <a:r>
              <a:rPr lang="ko-KR" altLang="en-US" b="1" dirty="0"/>
              <a:t> 기상자료개방포털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ko-KR" altLang="en-US" b="1" dirty="0" err="1"/>
              <a:t>에어코리아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 err="1"/>
              <a:t>정형데이터</a:t>
            </a:r>
            <a:r>
              <a:rPr lang="en-US" altLang="ko-KR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                   - </a:t>
            </a:r>
            <a:r>
              <a:rPr lang="ko-KR" altLang="en-US" b="1" dirty="0"/>
              <a:t>네이버 뉴스</a:t>
            </a:r>
            <a:r>
              <a:rPr lang="en-US" altLang="ko-KR" b="1" dirty="0"/>
              <a:t>, </a:t>
            </a:r>
            <a:r>
              <a:rPr lang="ko-KR" altLang="en-US" b="1" dirty="0"/>
              <a:t>기상청 </a:t>
            </a:r>
            <a:r>
              <a:rPr lang="ko-KR" altLang="en-US" b="1" dirty="0" err="1"/>
              <a:t>데이터파싱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비정형데이터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 err="1"/>
              <a:t>파싱</a:t>
            </a:r>
            <a:r>
              <a:rPr lang="ko-KR" altLang="en-US" b="1" dirty="0"/>
              <a:t> 및 </a:t>
            </a:r>
            <a:r>
              <a:rPr lang="en-US" altLang="ko-KR" b="1" dirty="0" err="1"/>
              <a:t>mysql</a:t>
            </a:r>
            <a:r>
              <a:rPr lang="ko-KR" altLang="en-US" b="1" dirty="0"/>
              <a:t>연동 </a:t>
            </a:r>
            <a:r>
              <a:rPr lang="en-US" altLang="ko-KR" b="1" dirty="0"/>
              <a:t>: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데이터 저장 </a:t>
            </a:r>
            <a:r>
              <a:rPr lang="en-US" altLang="ko-KR" b="1" dirty="0"/>
              <a:t>: 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웹 구현 </a:t>
            </a:r>
            <a:r>
              <a:rPr lang="en-US" altLang="ko-KR" b="1" dirty="0"/>
              <a:t>: </a:t>
            </a:r>
          </a:p>
          <a:p>
            <a:endParaRPr lang="en-US" altLang="ko-KR" b="1" dirty="0"/>
          </a:p>
        </p:txBody>
      </p:sp>
      <p:pic>
        <p:nvPicPr>
          <p:cNvPr id="24" name="Picture 4" descr="C:\Users\Administrator\Desktop\지빠귀\이미지\개발환경 이미지\mysql.jpg">
            <a:extLst>
              <a:ext uri="{FF2B5EF4-FFF2-40B4-BE49-F238E27FC236}">
                <a16:creationId xmlns:a16="http://schemas.microsoft.com/office/drawing/2014/main" id="{1B013220-26E8-4967-8BCE-51F9EF521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92678" y="4729710"/>
            <a:ext cx="1129120" cy="733722"/>
          </a:xfrm>
          <a:prstGeom prst="rect">
            <a:avLst/>
          </a:prstGeom>
          <a:noFill/>
        </p:spPr>
      </p:pic>
      <p:pic>
        <p:nvPicPr>
          <p:cNvPr id="26" name="Picture 2" descr="C:\Users\Administrator\Desktop\R1280x0.png">
            <a:extLst>
              <a:ext uri="{FF2B5EF4-FFF2-40B4-BE49-F238E27FC236}">
                <a16:creationId xmlns:a16="http://schemas.microsoft.com/office/drawing/2014/main" id="{810F09BE-D885-4A1F-8FA6-28BC7783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805" y="2343247"/>
            <a:ext cx="1206449" cy="70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FBD0A08-1F87-465A-948E-1A0398B90AF7}"/>
              </a:ext>
            </a:extLst>
          </p:cNvPr>
          <p:cNvSpPr txBox="1"/>
          <p:nvPr/>
        </p:nvSpPr>
        <p:spPr>
          <a:xfrm>
            <a:off x="4508254" y="2435036"/>
            <a:ext cx="499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천식질병이</a:t>
            </a:r>
            <a:r>
              <a:rPr lang="ko-KR" altLang="en-US" dirty="0"/>
              <a:t>  </a:t>
            </a:r>
            <a:r>
              <a:rPr lang="ko-KR" altLang="en-US" b="1" dirty="0" err="1"/>
              <a:t>오존량에</a:t>
            </a:r>
            <a:r>
              <a:rPr lang="ko-KR" altLang="en-US" b="1" dirty="0"/>
              <a:t> 따른 환자 수 변화 확인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5004555-57D4-47EC-818F-860857AA6E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809518" y="5537670"/>
            <a:ext cx="1047720" cy="72758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EED67E0-2F27-4972-B325-1C498469C6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228" y="3990232"/>
            <a:ext cx="1255868" cy="66524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69F3D7-F91C-4B0D-A899-0BEDF0D01733}"/>
              </a:ext>
            </a:extLst>
          </p:cNvPr>
          <p:cNvSpPr/>
          <p:nvPr/>
        </p:nvSpPr>
        <p:spPr>
          <a:xfrm>
            <a:off x="3479775" y="26557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353488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7388</Words>
  <Application>Microsoft Office PowerPoint</Application>
  <PresentationFormat>와이드스크린</PresentationFormat>
  <Paragraphs>1255</Paragraphs>
  <Slides>77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1" baseType="lpstr"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임정준 임정준</cp:lastModifiedBy>
  <cp:revision>1209</cp:revision>
  <dcterms:created xsi:type="dcterms:W3CDTF">2018-08-02T07:05:36Z</dcterms:created>
  <dcterms:modified xsi:type="dcterms:W3CDTF">2019-05-22T10:54:57Z</dcterms:modified>
  <cp:version>1000.0000.01</cp:version>
</cp:coreProperties>
</file>